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8" r:id="rId2"/>
    <p:sldId id="464" r:id="rId3"/>
    <p:sldId id="263" r:id="rId4"/>
    <p:sldId id="268" r:id="rId5"/>
    <p:sldId id="474" r:id="rId6"/>
    <p:sldId id="467" r:id="rId7"/>
    <p:sldId id="475" r:id="rId8"/>
    <p:sldId id="269" r:id="rId9"/>
    <p:sldId id="476" r:id="rId10"/>
    <p:sldId id="468" r:id="rId11"/>
    <p:sldId id="270" r:id="rId12"/>
    <p:sldId id="478" r:id="rId13"/>
    <p:sldId id="379" r:id="rId14"/>
    <p:sldId id="277" r:id="rId15"/>
    <p:sldId id="278" r:id="rId16"/>
    <p:sldId id="279" r:id="rId17"/>
    <p:sldId id="378" r:id="rId18"/>
    <p:sldId id="471" r:id="rId19"/>
    <p:sldId id="280" r:id="rId20"/>
    <p:sldId id="276" r:id="rId21"/>
    <p:sldId id="274" r:id="rId22"/>
    <p:sldId id="380" r:id="rId23"/>
    <p:sldId id="275" r:id="rId24"/>
    <p:sldId id="353" r:id="rId25"/>
    <p:sldId id="479" r:id="rId26"/>
    <p:sldId id="358" r:id="rId27"/>
    <p:sldId id="484" r:id="rId28"/>
    <p:sldId id="480" r:id="rId29"/>
    <p:sldId id="360" r:id="rId30"/>
    <p:sldId id="361" r:id="rId31"/>
    <p:sldId id="481" r:id="rId32"/>
    <p:sldId id="362" r:id="rId33"/>
    <p:sldId id="363" r:id="rId34"/>
    <p:sldId id="375" r:id="rId35"/>
    <p:sldId id="265" r:id="rId36"/>
    <p:sldId id="377" r:id="rId37"/>
    <p:sldId id="376" r:id="rId38"/>
    <p:sldId id="264" r:id="rId39"/>
    <p:sldId id="266" r:id="rId40"/>
    <p:sldId id="267" r:id="rId41"/>
    <p:sldId id="346" r:id="rId42"/>
    <p:sldId id="373" r:id="rId43"/>
    <p:sldId id="347" r:id="rId44"/>
    <p:sldId id="472" r:id="rId45"/>
    <p:sldId id="482" r:id="rId46"/>
    <p:sldId id="352" r:id="rId47"/>
    <p:sldId id="370" r:id="rId48"/>
    <p:sldId id="473" r:id="rId49"/>
    <p:sldId id="483" r:id="rId50"/>
    <p:sldId id="281" r:id="rId51"/>
    <p:sldId id="282" r:id="rId52"/>
    <p:sldId id="283" r:id="rId53"/>
    <p:sldId id="284" r:id="rId54"/>
    <p:sldId id="469" r:id="rId55"/>
    <p:sldId id="470" r:id="rId56"/>
    <p:sldId id="285" r:id="rId57"/>
    <p:sldId id="286" r:id="rId58"/>
    <p:sldId id="287" r:id="rId59"/>
    <p:sldId id="288" r:id="rId60"/>
    <p:sldId id="289" r:id="rId61"/>
    <p:sldId id="466" r:id="rId62"/>
    <p:sldId id="290" r:id="rId63"/>
    <p:sldId id="291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3" r:id="rId72"/>
    <p:sldId id="344" r:id="rId73"/>
    <p:sldId id="372" r:id="rId7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80"/>
    <a:srgbClr val="550334"/>
    <a:srgbClr val="6804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97571-3D81-477B-81BE-CFBF95A77F1C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A0B03-8E47-4A01-8FA8-BE7A6B97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25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1F5DBC-51F8-48FD-93F6-F67233D3D93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A0B03-8E47-4A01-8FA8-BE7A6B9768F7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>
              <a:latin typeface="Arial" charset="0"/>
            </a:endParaRPr>
          </a:p>
        </p:txBody>
      </p:sp>
      <p:sp>
        <p:nvSpPr>
          <p:cNvPr id="152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6787BB-391D-408F-89BB-90F821B542FC}" type="slidenum">
              <a:rPr lang="en-US" altLang="zh-TW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>
              <a:latin typeface="Arial" charset="0"/>
            </a:endParaRPr>
          </a:p>
        </p:txBody>
      </p:sp>
      <p:sp>
        <p:nvSpPr>
          <p:cNvPr id="1536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19EB82-326D-485D-A6AB-D236B1051F47}" type="slidenum">
              <a:rPr lang="en-US" altLang="zh-TW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>
              <a:latin typeface="Arial" charset="0"/>
            </a:endParaRPr>
          </a:p>
        </p:txBody>
      </p:sp>
      <p:sp>
        <p:nvSpPr>
          <p:cNvPr id="156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436D27-AA32-4FF2-9E7C-B996EBA642EB}" type="slidenum">
              <a:rPr lang="en-US" altLang="zh-TW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>
              <a:latin typeface="Arial" charset="0"/>
            </a:endParaRPr>
          </a:p>
        </p:txBody>
      </p:sp>
      <p:sp>
        <p:nvSpPr>
          <p:cNvPr id="157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ADEB9B-6D69-4000-BB9B-1318B75E3263}" type="slidenum">
              <a:rPr lang="en-US" altLang="zh-TW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4D0A-110A-4895-BD73-38EB3CA42F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0"/>
            <a:ext cx="2133600" cy="365125"/>
          </a:xfrm>
        </p:spPr>
        <p:txBody>
          <a:bodyPr/>
          <a:lstStyle/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365125"/>
          </a:xfrm>
        </p:spPr>
        <p:txBody>
          <a:bodyPr/>
          <a:lstStyle/>
          <a:p>
            <a:fld id="{F4194D0A-110A-4895-BD73-38EB3CA42F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88075"/>
            <a:ext cx="2133600" cy="365125"/>
          </a:xfrm>
        </p:spPr>
        <p:txBody>
          <a:bodyPr/>
          <a:lstStyle/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8807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88075"/>
            <a:ext cx="2133600" cy="365125"/>
          </a:xfrm>
        </p:spPr>
        <p:txBody>
          <a:bodyPr/>
          <a:lstStyle/>
          <a:p>
            <a:fld id="{F4194D0A-110A-4895-BD73-38EB3CA42F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4D0A-110A-4895-BD73-38EB3CA42F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172200"/>
            <a:ext cx="2133600" cy="365125"/>
          </a:xfrm>
        </p:spPr>
        <p:txBody>
          <a:bodyPr/>
          <a:lstStyle/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365125"/>
          </a:xfrm>
        </p:spPr>
        <p:txBody>
          <a:bodyPr/>
          <a:lstStyle/>
          <a:p>
            <a:fld id="{F4194D0A-110A-4895-BD73-38EB3CA42F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72200"/>
            <a:ext cx="2133600" cy="365125"/>
          </a:xfrm>
        </p:spPr>
        <p:txBody>
          <a:bodyPr/>
          <a:lstStyle/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365125"/>
          </a:xfrm>
        </p:spPr>
        <p:txBody>
          <a:bodyPr/>
          <a:lstStyle/>
          <a:p>
            <a:fld id="{F4194D0A-110A-4895-BD73-38EB3CA42F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0"/>
            <a:ext cx="2133600" cy="365125"/>
          </a:xfrm>
        </p:spPr>
        <p:txBody>
          <a:bodyPr/>
          <a:lstStyle/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365125"/>
          </a:xfrm>
        </p:spPr>
        <p:txBody>
          <a:bodyPr/>
          <a:lstStyle/>
          <a:p>
            <a:fld id="{F4194D0A-110A-4895-BD73-38EB3CA42F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525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19400"/>
            <a:ext cx="3008313" cy="3306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88075"/>
            <a:ext cx="2133600" cy="365125"/>
          </a:xfrm>
        </p:spPr>
        <p:txBody>
          <a:bodyPr/>
          <a:lstStyle/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365125"/>
          </a:xfrm>
        </p:spPr>
        <p:txBody>
          <a:bodyPr/>
          <a:lstStyle/>
          <a:p>
            <a:fld id="{F4194D0A-110A-4895-BD73-38EB3CA42F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B3E62-A56E-4564-9BEE-37BF37119D88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2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2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94D0A-110A-4895-BD73-38EB3CA42F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ussia@coolermaster.e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jpeg"/><Relationship Id="rId7" Type="http://schemas.openxmlformats.org/officeDocument/2006/relationships/image" Target="../media/image11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10" Type="http://schemas.openxmlformats.org/officeDocument/2006/relationships/image" Target="../media/image144.png"/><Relationship Id="rId4" Type="http://schemas.openxmlformats.org/officeDocument/2006/relationships/image" Target="../media/image138.jpeg"/><Relationship Id="rId9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4.gif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8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3.png"/><Relationship Id="rId4" Type="http://schemas.openxmlformats.org/officeDocument/2006/relationships/image" Target="../media/image1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2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jpeg"/><Relationship Id="rId4" Type="http://schemas.openxmlformats.org/officeDocument/2006/relationships/image" Target="../media/image2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jpeg"/><Relationship Id="rId4" Type="http://schemas.openxmlformats.org/officeDocument/2006/relationships/image" Target="../media/image2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22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png"/><Relationship Id="rId4" Type="http://schemas.openxmlformats.org/officeDocument/2006/relationships/image" Target="../media/image23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eg"/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Relationship Id="rId9" Type="http://schemas.openxmlformats.org/officeDocument/2006/relationships/image" Target="../media/image23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6.pn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6.png"/><Relationship Id="rId5" Type="http://schemas.openxmlformats.org/officeDocument/2006/relationships/image" Target="../media/image233.jpeg"/><Relationship Id="rId4" Type="http://schemas.openxmlformats.org/officeDocument/2006/relationships/image" Target="../media/image2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6.png"/><Relationship Id="rId4" Type="http://schemas.openxmlformats.org/officeDocument/2006/relationships/image" Target="../media/image2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olermaster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4.png"/><Relationship Id="rId4" Type="http://schemas.openxmlformats.org/officeDocument/2006/relationships/image" Target="../media/image23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057400" y="5867400"/>
            <a:ext cx="5257800" cy="461665"/>
          </a:xfrm>
        </p:spPr>
        <p:txBody>
          <a:bodyPr>
            <a:spAutoFit/>
          </a:bodyPr>
          <a:lstStyle/>
          <a:p>
            <a:r>
              <a:rPr lang="ru-RU" altLang="zh-TW" sz="2400" smtClean="0">
                <a:latin typeface="+mn-lt"/>
              </a:rPr>
              <a:t>ноябрь </a:t>
            </a:r>
            <a:r>
              <a:rPr lang="ru-RU" altLang="zh-TW" sz="2400" dirty="0" smtClean="0">
                <a:latin typeface="+mn-lt"/>
              </a:rPr>
              <a:t>2013</a:t>
            </a:r>
            <a:endParaRPr lang="zh-TW" altLang="en-US" sz="2400" dirty="0"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06680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latin typeface="+mn-lt"/>
              </a:rPr>
              <a:t>партнёрские программы и новые продукты: </a:t>
            </a:r>
            <a:br>
              <a:rPr lang="ru-RU" sz="2400" dirty="0" smtClean="0">
                <a:latin typeface="+mn-lt"/>
              </a:rPr>
            </a:br>
            <a:r>
              <a:rPr lang="ru-RU" sz="2400" dirty="0" err="1" smtClean="0">
                <a:latin typeface="+mn-lt"/>
              </a:rPr>
              <a:t>кулеры</a:t>
            </a:r>
            <a:r>
              <a:rPr lang="ru-RU" sz="2400" dirty="0" smtClean="0">
                <a:latin typeface="+mn-lt"/>
              </a:rPr>
              <a:t>, корпуса, блоки питания,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мобильные аксессуары и игровая периферия</a:t>
            </a:r>
            <a:endParaRPr lang="ru-RU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34290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>
                <a:latin typeface="+mn-lt"/>
              </a:rPr>
              <a:t>Бренд вашего успеха</a:t>
            </a:r>
            <a:endParaRPr lang="en-US" dirty="0">
              <a:latin typeface="+mn-lt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057400" y="5181600"/>
            <a:ext cx="52578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 smtClean="0">
                <a:ea typeface="+mj-ea"/>
                <a:cs typeface="Arial" pitchFamily="34" charset="0"/>
                <a:hlinkClick r:id="rId3"/>
              </a:rPr>
              <a:t>russia@coolermaster.eu</a:t>
            </a:r>
            <a:r>
              <a:rPr lang="en-US" altLang="zh-TW" sz="2400" dirty="0" smtClean="0">
                <a:ea typeface="+mj-ea"/>
                <a:cs typeface="Arial" pitchFamily="34" charset="0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1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2438400" y="127348"/>
            <a:ext cx="5791200" cy="1077218"/>
          </a:xfrm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HAF</a:t>
            </a:r>
            <a:r>
              <a:rPr lang="ru-RU" dirty="0" smtClean="0">
                <a:latin typeface="+mj-lt"/>
                <a:ea typeface="新細明體" pitchFamily="18" charset="-120"/>
              </a:rPr>
              <a:t> </a:t>
            </a:r>
            <a:r>
              <a:rPr lang="en-US" dirty="0" smtClean="0">
                <a:latin typeface="+mj-lt"/>
                <a:ea typeface="新細明體" pitchFamily="18" charset="-120"/>
              </a:rPr>
              <a:t>Stacker</a:t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2000" dirty="0" smtClean="0">
                <a:latin typeface="+mj-lt"/>
                <a:ea typeface="新細明體" pitchFamily="18" charset="-120"/>
              </a:rPr>
              <a:t>(High Air Flow</a:t>
            </a:r>
            <a:r>
              <a:rPr lang="ru-RU" sz="2000" dirty="0" smtClean="0">
                <a:latin typeface="+mj-lt"/>
                <a:ea typeface="新細明體" pitchFamily="18" charset="-120"/>
              </a:rPr>
              <a:t> </a:t>
            </a:r>
            <a:r>
              <a:rPr lang="en-US" sz="2000" dirty="0" smtClean="0">
                <a:latin typeface="+mj-lt"/>
                <a:ea typeface="新細明體" pitchFamily="18" charset="-120"/>
              </a:rPr>
              <a:t>Stacker)</a:t>
            </a:r>
            <a:endParaRPr lang="ru-RU" sz="2000" dirty="0" smtClean="0">
              <a:latin typeface="+mj-lt"/>
              <a:ea typeface="新細明體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614"/>
          <a:stretch>
            <a:fillRect/>
          </a:stretch>
        </p:blipFill>
        <p:spPr bwMode="auto">
          <a:xfrm>
            <a:off x="3524250" y="2895600"/>
            <a:ext cx="5619750" cy="355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6" descr="pa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1325" y="1524000"/>
            <a:ext cx="23526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1524000"/>
            <a:ext cx="6405536" cy="497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/>
              <a:t>Особенности: </a:t>
            </a:r>
            <a:endParaRPr lang="ru-RU" dirty="0" smtClean="0"/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Модульная система расширения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Бесконечное число возможных вариантов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Возможность одновременного размещения  </a:t>
            </a:r>
          </a:p>
          <a:p>
            <a:pPr lvl="0">
              <a:spcAft>
                <a:spcPts val="600"/>
              </a:spcAft>
            </a:pPr>
            <a:r>
              <a:rPr lang="ru-RU" dirty="0" smtClean="0"/>
              <a:t>двух СВО с радиатором 360 мм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Возможность устанавливать </a:t>
            </a:r>
          </a:p>
          <a:p>
            <a:pPr lvl="0">
              <a:spcAft>
                <a:spcPts val="600"/>
              </a:spcAft>
            </a:pPr>
            <a:r>
              <a:rPr lang="ru-RU" dirty="0" smtClean="0"/>
              <a:t>крупногабаритные видеоконтроллеры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Возможность собрать несколько компьютеров в одном блоке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Возможность питания системы от двух блоков питания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Широчайшие возможности конфигурации </a:t>
            </a:r>
          </a:p>
          <a:p>
            <a:pPr lvl="0">
              <a:spcAft>
                <a:spcPts val="600"/>
              </a:spcAft>
            </a:pPr>
            <a:r>
              <a:rPr lang="ru-RU" dirty="0" smtClean="0"/>
              <a:t>воздушной системы охлаждения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Съёмное рельсовое крепление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Воздушные фильтры на </a:t>
            </a:r>
          </a:p>
          <a:p>
            <a:pPr lvl="0">
              <a:spcAft>
                <a:spcPts val="600"/>
              </a:spcAft>
            </a:pPr>
            <a:r>
              <a:rPr lang="ru-RU" dirty="0" smtClean="0"/>
              <a:t>нижних и верхних панелях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Заголовок 1"/>
          <p:cNvSpPr>
            <a:spLocks noGrp="1"/>
          </p:cNvSpPr>
          <p:nvPr>
            <p:ph type="title"/>
          </p:nvPr>
        </p:nvSpPr>
        <p:spPr>
          <a:xfrm>
            <a:off x="1066800" y="212973"/>
            <a:ext cx="7620000" cy="769441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latin typeface="+mj-lt"/>
                <a:ea typeface="新細明體" pitchFamily="18" charset="-120"/>
              </a:rPr>
              <a:t>Silencio</a:t>
            </a:r>
            <a:endParaRPr lang="ru-RU" sz="2000" dirty="0" smtClean="0">
              <a:latin typeface="+mj-lt"/>
              <a:ea typeface="新細明體" pitchFamily="18" charset="-120"/>
            </a:endParaRPr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4800600" y="5792197"/>
            <a:ext cx="3733800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spcAft>
                <a:spcPts val="3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Мощное охлаждение</a:t>
            </a:r>
          </a:p>
          <a:p>
            <a:pPr marL="273050" indent="-273050">
              <a:spcAft>
                <a:spcPts val="3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Стильный дизайн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52400" y="5792197"/>
            <a:ext cx="6705600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spcAft>
                <a:spcPts val="300"/>
              </a:spcAft>
              <a:buFont typeface="Arial" charset="0"/>
              <a:buChar char="•"/>
            </a:pPr>
            <a:r>
              <a:rPr lang="ru-RU" u="sng" dirty="0" err="1" smtClean="0">
                <a:latin typeface="Calibri" pitchFamily="34" charset="0"/>
              </a:rPr>
              <a:t>Шумозащищённые</a:t>
            </a:r>
            <a:r>
              <a:rPr lang="ru-RU" dirty="0" smtClean="0">
                <a:latin typeface="Calibri" pitchFamily="34" charset="0"/>
              </a:rPr>
              <a:t> корпуса </a:t>
            </a:r>
            <a:r>
              <a:rPr lang="en-US" dirty="0">
                <a:latin typeface="Calibri" pitchFamily="34" charset="0"/>
              </a:rPr>
              <a:t>Mid Tower</a:t>
            </a:r>
            <a:endParaRPr lang="ru-RU" dirty="0">
              <a:latin typeface="Calibri" pitchFamily="34" charset="0"/>
            </a:endParaRPr>
          </a:p>
          <a:p>
            <a:pPr marL="273050" indent="-273050">
              <a:spcAft>
                <a:spcPts val="3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Поддержка мощных компонентов</a:t>
            </a:r>
          </a:p>
        </p:txBody>
      </p:sp>
      <p:pic>
        <p:nvPicPr>
          <p:cNvPr id="19" name="Picture 2" descr="C:\Users\Andrey\Downloads\cases\Silencio\425\selensi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8458200" cy="42291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2895600" y="1905000"/>
            <a:ext cx="1641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0080"/>
                </a:solidFill>
              </a:rPr>
              <a:t>Silencio</a:t>
            </a:r>
            <a:r>
              <a:rPr lang="en-US" sz="1600" b="1" dirty="0" smtClean="0">
                <a:solidFill>
                  <a:srgbClr val="800080"/>
                </a:solidFill>
              </a:rPr>
              <a:t> 650 Pure</a:t>
            </a:r>
            <a:endParaRPr lang="ru-RU" sz="1600" b="1" dirty="0">
              <a:solidFill>
                <a:srgbClr val="80008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2362200"/>
            <a:ext cx="1694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0080"/>
                </a:solidFill>
              </a:rPr>
              <a:t>Silencio</a:t>
            </a:r>
            <a:r>
              <a:rPr lang="en-US" sz="1600" b="1" dirty="0" smtClean="0">
                <a:solidFill>
                  <a:srgbClr val="800080"/>
                </a:solidFill>
              </a:rPr>
              <a:t> 550 / 551</a:t>
            </a:r>
            <a:endParaRPr lang="ru-RU" sz="1600" b="1" dirty="0">
              <a:solidFill>
                <a:srgbClr val="80008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3048000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0080"/>
                </a:solidFill>
              </a:rPr>
              <a:t>Silencio</a:t>
            </a:r>
            <a:r>
              <a:rPr lang="en-US" sz="1400" b="1" dirty="0" smtClean="0">
                <a:solidFill>
                  <a:srgbClr val="800080"/>
                </a:solidFill>
              </a:rPr>
              <a:t> 452</a:t>
            </a:r>
            <a:endParaRPr lang="ru-RU" sz="1400" b="1" dirty="0">
              <a:solidFill>
                <a:srgbClr val="80008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88487" y="3058180"/>
            <a:ext cx="1236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800080"/>
                </a:solidFill>
              </a:rPr>
              <a:t>Silencio</a:t>
            </a:r>
            <a:r>
              <a:rPr lang="en-US" sz="1400" b="1" dirty="0" smtClean="0">
                <a:solidFill>
                  <a:srgbClr val="800080"/>
                </a:solidFill>
              </a:rPr>
              <a:t> 352 </a:t>
            </a:r>
            <a:r>
              <a:rPr lang="en-US" sz="1400" b="1" dirty="0" smtClean="0">
                <a:solidFill>
                  <a:srgbClr val="800080"/>
                </a:solidFill>
              </a:rPr>
              <a:t> </a:t>
            </a:r>
            <a:endParaRPr lang="ru-RU" sz="1400" b="1" dirty="0">
              <a:solidFill>
                <a:srgbClr val="80008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52600" y="1447800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0080"/>
                </a:solidFill>
              </a:rPr>
              <a:t>Silencio</a:t>
            </a:r>
            <a:r>
              <a:rPr lang="en-US" sz="1600" b="1" dirty="0" smtClean="0">
                <a:solidFill>
                  <a:srgbClr val="800080"/>
                </a:solidFill>
              </a:rPr>
              <a:t> 65</a:t>
            </a:r>
            <a:r>
              <a:rPr lang="ru-RU" sz="1600" b="1" dirty="0" smtClean="0">
                <a:solidFill>
                  <a:srgbClr val="800080"/>
                </a:solidFill>
              </a:rPr>
              <a:t>2</a:t>
            </a:r>
            <a:r>
              <a:rPr lang="en-US" sz="1600" b="1" dirty="0" smtClean="0">
                <a:solidFill>
                  <a:srgbClr val="800080"/>
                </a:solidFill>
              </a:rPr>
              <a:t>S</a:t>
            </a:r>
            <a:endParaRPr lang="ru-RU" sz="1600" b="1" dirty="0">
              <a:solidFill>
                <a:srgbClr val="800080"/>
              </a:solidFill>
            </a:endParaRPr>
          </a:p>
        </p:txBody>
      </p:sp>
      <p:grpSp>
        <p:nvGrpSpPr>
          <p:cNvPr id="32" name="Группа 10"/>
          <p:cNvGrpSpPr/>
          <p:nvPr/>
        </p:nvGrpSpPr>
        <p:grpSpPr>
          <a:xfrm>
            <a:off x="6858000" y="3200400"/>
            <a:ext cx="702202" cy="609600"/>
            <a:chOff x="7543800" y="304800"/>
            <a:chExt cx="1843277" cy="1600200"/>
          </a:xfrm>
        </p:grpSpPr>
        <p:sp>
          <p:nvSpPr>
            <p:cNvPr id="33" name="32-конечная звезда 32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 rot="20476492">
              <a:off x="7706681" y="786356"/>
              <a:ext cx="1680396" cy="66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105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35" name="Группа 10"/>
          <p:cNvGrpSpPr/>
          <p:nvPr/>
        </p:nvGrpSpPr>
        <p:grpSpPr>
          <a:xfrm>
            <a:off x="7772400" y="3581400"/>
            <a:ext cx="702202" cy="609600"/>
            <a:chOff x="7543800" y="304800"/>
            <a:chExt cx="1843277" cy="1600200"/>
          </a:xfrm>
        </p:grpSpPr>
        <p:sp>
          <p:nvSpPr>
            <p:cNvPr id="36" name="32-конечная звезда 35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 rot="20476492">
              <a:off x="7706681" y="786356"/>
              <a:ext cx="1680396" cy="66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105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38" name="Группа 10"/>
          <p:cNvGrpSpPr/>
          <p:nvPr/>
        </p:nvGrpSpPr>
        <p:grpSpPr>
          <a:xfrm>
            <a:off x="2057400" y="1752600"/>
            <a:ext cx="702202" cy="609600"/>
            <a:chOff x="7543800" y="304800"/>
            <a:chExt cx="1843277" cy="1600200"/>
          </a:xfrm>
        </p:grpSpPr>
        <p:sp>
          <p:nvSpPr>
            <p:cNvPr id="39" name="32-конечная звезда 38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 rot="20476492">
              <a:off x="7706681" y="786356"/>
              <a:ext cx="1680396" cy="66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105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" name="Группа 7"/>
          <p:cNvGrpSpPr/>
          <p:nvPr/>
        </p:nvGrpSpPr>
        <p:grpSpPr>
          <a:xfrm>
            <a:off x="7543800" y="304800"/>
            <a:ext cx="1600200" cy="1600200"/>
            <a:chOff x="7543800" y="304800"/>
            <a:chExt cx="1600200" cy="1600200"/>
          </a:xfrm>
        </p:grpSpPr>
        <p:sp>
          <p:nvSpPr>
            <p:cNvPr id="9" name="32-конечная звезда 8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80008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 rot="20476492">
              <a:off x="7721121" y="671696"/>
              <a:ext cx="121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Тихая серия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ndrey\Downloads\cases\Silencio\550\Silencio 550_side-panel_800.jpg"/>
          <p:cNvPicPr>
            <a:picLocks noChangeAspect="1" noChangeArrowheads="1"/>
          </p:cNvPicPr>
          <p:nvPr/>
        </p:nvPicPr>
        <p:blipFill>
          <a:blip r:embed="rId2" cstate="print"/>
          <a:srcRect t="20833" r="8422" b="39583"/>
          <a:stretch>
            <a:fillRect/>
          </a:stretch>
        </p:blipFill>
        <p:spPr bwMode="auto">
          <a:xfrm>
            <a:off x="5829671" y="2057400"/>
            <a:ext cx="3314329" cy="1447800"/>
          </a:xfrm>
          <a:prstGeom prst="rect">
            <a:avLst/>
          </a:prstGeom>
          <a:noFill/>
        </p:spPr>
      </p:pic>
      <p:pic>
        <p:nvPicPr>
          <p:cNvPr id="5" name="Picture 4" descr="C:\Users\Andrey\Downloads\cases\Silencio\550\Silencio 550_interior_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581399"/>
            <a:ext cx="3217275" cy="2840037"/>
          </a:xfrm>
          <a:prstGeom prst="rect">
            <a:avLst/>
          </a:prstGeom>
          <a:noFill/>
        </p:spPr>
      </p:pic>
      <p:pic>
        <p:nvPicPr>
          <p:cNvPr id="6" name="Picture 5" descr="C:\Users\Andrey\Downloads\cases\Silencio\352\interior_1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0975" y="4191000"/>
            <a:ext cx="2613025" cy="21637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1000" y="3319046"/>
            <a:ext cx="1694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0080"/>
                </a:solidFill>
              </a:rPr>
              <a:t>Silencio</a:t>
            </a:r>
            <a:r>
              <a:rPr lang="en-US" sz="1600" b="1" dirty="0" smtClean="0">
                <a:solidFill>
                  <a:srgbClr val="800080"/>
                </a:solidFill>
              </a:rPr>
              <a:t> 550 / 551</a:t>
            </a:r>
            <a:endParaRPr lang="ru-RU" sz="1600" b="1" dirty="0">
              <a:solidFill>
                <a:srgbClr val="800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9477" y="4038600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800080"/>
                </a:solidFill>
              </a:rPr>
              <a:t>Silencio</a:t>
            </a:r>
            <a:r>
              <a:rPr lang="en-US" sz="1600" b="1" dirty="0" smtClean="0">
                <a:solidFill>
                  <a:srgbClr val="800080"/>
                </a:solidFill>
              </a:rPr>
              <a:t> 352 </a:t>
            </a:r>
            <a:endParaRPr lang="ru-RU" sz="1600" b="1" dirty="0" smtClean="0">
              <a:solidFill>
                <a:srgbClr val="8000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743200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0080"/>
                </a:solidFill>
              </a:rPr>
              <a:t>Silencio</a:t>
            </a:r>
            <a:r>
              <a:rPr lang="en-US" sz="1600" b="1" dirty="0" smtClean="0">
                <a:solidFill>
                  <a:srgbClr val="800080"/>
                </a:solidFill>
              </a:rPr>
              <a:t> 65</a:t>
            </a:r>
            <a:r>
              <a:rPr lang="ru-RU" sz="1600" b="1" dirty="0" smtClean="0">
                <a:solidFill>
                  <a:srgbClr val="800080"/>
                </a:solidFill>
              </a:rPr>
              <a:t>2</a:t>
            </a:r>
            <a:r>
              <a:rPr lang="en-US" sz="1600" b="1" dirty="0" smtClean="0">
                <a:solidFill>
                  <a:srgbClr val="800080"/>
                </a:solidFill>
              </a:rPr>
              <a:t>S</a:t>
            </a:r>
            <a:endParaRPr lang="ru-RU" sz="1600" b="1" dirty="0">
              <a:solidFill>
                <a:srgbClr val="800080"/>
              </a:solidFill>
            </a:endParaRPr>
          </a:p>
        </p:txBody>
      </p:sp>
      <p:pic>
        <p:nvPicPr>
          <p:cNvPr id="10" name="Picture 3" descr="C:\Users\Andrey\Downloads\cases\Silencio\652\interior_1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48000"/>
            <a:ext cx="3487345" cy="334327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553200" y="35814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Sound-absorbing panels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66800" y="212973"/>
            <a:ext cx="7620000" cy="769441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latin typeface="+mj-lt"/>
                <a:ea typeface="新細明體" pitchFamily="18" charset="-120"/>
              </a:rPr>
              <a:t>Silencio</a:t>
            </a:r>
            <a:endParaRPr lang="ru-RU" sz="2000" dirty="0" smtClean="0">
              <a:latin typeface="+mj-lt"/>
              <a:ea typeface="新細明體" pitchFamily="18" charset="-120"/>
            </a:endParaRPr>
          </a:p>
        </p:txBody>
      </p:sp>
      <p:grpSp>
        <p:nvGrpSpPr>
          <p:cNvPr id="13" name="Группа 7"/>
          <p:cNvGrpSpPr/>
          <p:nvPr/>
        </p:nvGrpSpPr>
        <p:grpSpPr>
          <a:xfrm>
            <a:off x="7543800" y="304800"/>
            <a:ext cx="1600200" cy="1600200"/>
            <a:chOff x="7543800" y="304800"/>
            <a:chExt cx="1600200" cy="1600200"/>
          </a:xfrm>
        </p:grpSpPr>
        <p:sp>
          <p:nvSpPr>
            <p:cNvPr id="14" name="32-конечная звезда 13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80008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 rot="20476492">
              <a:off x="7721121" y="671696"/>
              <a:ext cx="121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Тихая серия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17166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2362200" y="274767"/>
            <a:ext cx="5105400" cy="984885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CM 690 III</a:t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1400" dirty="0" smtClean="0"/>
              <a:t>CMS-693-KKN1</a:t>
            </a:r>
            <a:r>
              <a:rPr lang="ru-RU" sz="1400" dirty="0" smtClean="0"/>
              <a:t>  </a:t>
            </a:r>
            <a:r>
              <a:rPr lang="en-US" sz="1400" dirty="0" smtClean="0"/>
              <a:t> / </a:t>
            </a:r>
            <a:r>
              <a:rPr lang="ru-RU" sz="1400" dirty="0" smtClean="0"/>
              <a:t>  </a:t>
            </a:r>
            <a:r>
              <a:rPr lang="en-US" sz="1400" dirty="0" smtClean="0"/>
              <a:t>CMS-693-KWN1</a:t>
            </a:r>
            <a:endParaRPr lang="ru-RU" sz="1400" dirty="0" smtClean="0">
              <a:latin typeface="+mj-lt"/>
            </a:endParaRPr>
          </a:p>
        </p:txBody>
      </p:sp>
      <p:grpSp>
        <p:nvGrpSpPr>
          <p:cNvPr id="9" name="Группа 10"/>
          <p:cNvGrpSpPr/>
          <p:nvPr/>
        </p:nvGrpSpPr>
        <p:grpSpPr>
          <a:xfrm>
            <a:off x="7543800" y="152400"/>
            <a:ext cx="1600200" cy="1600200"/>
            <a:chOff x="7543800" y="304800"/>
            <a:chExt cx="1600200" cy="1600200"/>
          </a:xfrm>
        </p:grpSpPr>
        <p:sp>
          <p:nvSpPr>
            <p:cNvPr id="10" name="32-конечная звезда 9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 rot="20476492">
              <a:off x="7757798" y="866023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3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5257800" y="2286000"/>
            <a:ext cx="35052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Лучшая вентиляция</a:t>
            </a:r>
            <a:endParaRPr lang="en-US" b="1" dirty="0" smtClean="0">
              <a:solidFill>
                <a:srgbClr val="7030A0"/>
              </a:solidFill>
            </a:endParaRPr>
          </a:p>
          <a:p>
            <a:pPr lvl="1"/>
            <a:r>
              <a:rPr lang="ru-RU" sz="1600" dirty="0" smtClean="0"/>
              <a:t>Фронтальный вентилятор 200 мм</a:t>
            </a:r>
            <a:endParaRPr lang="en-US" sz="1600" dirty="0" smtClean="0"/>
          </a:p>
          <a:p>
            <a:r>
              <a:rPr lang="ru-RU" b="1" dirty="0" smtClean="0">
                <a:solidFill>
                  <a:srgbClr val="7030A0"/>
                </a:solidFill>
              </a:rPr>
              <a:t>Лучшая поддержка СВО</a:t>
            </a:r>
            <a:endParaRPr lang="en-US" b="1" dirty="0" smtClean="0">
              <a:solidFill>
                <a:srgbClr val="7030A0"/>
              </a:solidFill>
            </a:endParaRPr>
          </a:p>
          <a:p>
            <a:pPr lvl="1"/>
            <a:r>
              <a:rPr lang="ru-RU" sz="1600" dirty="0" smtClean="0"/>
              <a:t>Поддержка </a:t>
            </a:r>
            <a:r>
              <a:rPr lang="en-US" sz="1600" dirty="0" smtClean="0"/>
              <a:t>240</a:t>
            </a:r>
            <a:r>
              <a:rPr lang="ru-RU" sz="1600" dirty="0" smtClean="0"/>
              <a:t> мм радиатора сверху и спереди</a:t>
            </a:r>
            <a:endParaRPr lang="en-US" sz="1600" dirty="0" smtClean="0"/>
          </a:p>
          <a:p>
            <a:r>
              <a:rPr lang="ru-RU" b="1" dirty="0" smtClean="0">
                <a:solidFill>
                  <a:srgbClr val="7030A0"/>
                </a:solidFill>
              </a:rPr>
              <a:t>Лучший кабель-менеджмент</a:t>
            </a:r>
            <a:endParaRPr lang="en-US" b="1" dirty="0" smtClean="0">
              <a:solidFill>
                <a:srgbClr val="7030A0"/>
              </a:solidFill>
            </a:endParaRPr>
          </a:p>
          <a:p>
            <a:pPr lvl="1"/>
            <a:r>
              <a:rPr lang="ru-RU" sz="1600" dirty="0" smtClean="0"/>
              <a:t>Место между материнской платой и боковой стенкой увеличено с 17  до 27 мм</a:t>
            </a:r>
            <a:endParaRPr lang="en-US" sz="1600" dirty="0" smtClean="0"/>
          </a:p>
          <a:p>
            <a:r>
              <a:rPr lang="ru-RU" b="1" dirty="0" smtClean="0">
                <a:solidFill>
                  <a:srgbClr val="7030A0"/>
                </a:solidFill>
              </a:rPr>
              <a:t>Поддержка более длинных видеокарт</a:t>
            </a:r>
            <a:endParaRPr lang="en-US" b="1" dirty="0" smtClean="0">
              <a:solidFill>
                <a:srgbClr val="7030A0"/>
              </a:solidFill>
            </a:endParaRPr>
          </a:p>
          <a:p>
            <a:pPr lvl="1"/>
            <a:r>
              <a:rPr lang="ru-RU" sz="1600" dirty="0" smtClean="0"/>
              <a:t>С </a:t>
            </a:r>
            <a:r>
              <a:rPr lang="en-US" sz="1600" dirty="0" smtClean="0"/>
              <a:t>304</a:t>
            </a:r>
            <a:r>
              <a:rPr lang="ru-RU" sz="1600" dirty="0" smtClean="0"/>
              <a:t> до </a:t>
            </a:r>
            <a:r>
              <a:rPr lang="en-US" sz="1600" dirty="0" smtClean="0"/>
              <a:t>423</a:t>
            </a:r>
            <a:r>
              <a:rPr lang="ru-RU" sz="1600" dirty="0" smtClean="0"/>
              <a:t> мм</a:t>
            </a:r>
            <a:endParaRPr lang="en-US" sz="16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5257800" y="5562600"/>
            <a:ext cx="2743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Больше места для</a:t>
            </a:r>
            <a:r>
              <a:rPr lang="en-US" b="1" dirty="0" smtClean="0">
                <a:solidFill>
                  <a:srgbClr val="7030A0"/>
                </a:solidFill>
              </a:rPr>
              <a:t> SSD</a:t>
            </a:r>
          </a:p>
          <a:p>
            <a:pPr lvl="1"/>
            <a:r>
              <a:rPr lang="ru-RU" sz="1600" dirty="0" smtClean="0"/>
              <a:t>С</a:t>
            </a:r>
            <a:r>
              <a:rPr lang="en-US" sz="1600" dirty="0" smtClean="0"/>
              <a:t> 2 </a:t>
            </a:r>
            <a:r>
              <a:rPr lang="ru-RU" sz="1600" dirty="0" smtClean="0"/>
              <a:t>до</a:t>
            </a:r>
            <a:r>
              <a:rPr lang="en-US" sz="1600" dirty="0" smtClean="0"/>
              <a:t> 10</a:t>
            </a:r>
            <a:r>
              <a:rPr lang="ru-RU" sz="1600" dirty="0" smtClean="0"/>
              <a:t> </a:t>
            </a:r>
            <a:r>
              <a:rPr lang="en-US" sz="1600" dirty="0" smtClean="0"/>
              <a:t>SSD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57800" y="1600200"/>
            <a:ext cx="312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Улучшения </a:t>
            </a:r>
            <a:r>
              <a:rPr lang="en-US" sz="2000" b="1" dirty="0" smtClean="0">
                <a:solidFill>
                  <a:srgbClr val="7030A0"/>
                </a:solidFill>
              </a:rPr>
              <a:t>CM 690 III </a:t>
            </a:r>
            <a:r>
              <a:rPr lang="ru-RU" sz="2000" b="1" dirty="0" smtClean="0">
                <a:solidFill>
                  <a:srgbClr val="7030A0"/>
                </a:solidFill>
              </a:rPr>
              <a:t>в сравнении с </a:t>
            </a:r>
            <a:r>
              <a:rPr lang="en-US" sz="2000" b="1" dirty="0" smtClean="0">
                <a:solidFill>
                  <a:srgbClr val="7030A0"/>
                </a:solidFill>
              </a:rPr>
              <a:t>CM 690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II</a:t>
            </a:r>
          </a:p>
        </p:txBody>
      </p:sp>
      <p:pic>
        <p:nvPicPr>
          <p:cNvPr id="15" name="Рисунок 14" descr="6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4724400" cy="472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7800" y="617220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Лучше цена </a:t>
            </a:r>
            <a:r>
              <a:rPr lang="ru-RU" sz="1600" dirty="0" smtClean="0"/>
              <a:t>Дешевле </a:t>
            </a:r>
            <a:r>
              <a:rPr lang="en-US" sz="1600" dirty="0" smtClean="0"/>
              <a:t>~ </a:t>
            </a:r>
            <a:r>
              <a:rPr lang="ru-RU" sz="1600" dirty="0" smtClean="0"/>
              <a:t>на 10%</a:t>
            </a:r>
            <a:endParaRPr lang="nl-NL" sz="1600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828800" y="336667"/>
            <a:ext cx="5791200" cy="861774"/>
          </a:xfrm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  <a:ea typeface="新細明體" pitchFamily="18" charset="-120"/>
              </a:rPr>
              <a:t>N300 </a:t>
            </a:r>
            <a:r>
              <a:rPr lang="ru-RU" sz="3600" dirty="0" smtClean="0">
                <a:latin typeface="+mj-lt"/>
                <a:ea typeface="新細明體" pitchFamily="18" charset="-120"/>
              </a:rPr>
              <a:t>и </a:t>
            </a:r>
            <a:r>
              <a:rPr lang="en-US" sz="3600" dirty="0" smtClean="0">
                <a:latin typeface="+mj-lt"/>
                <a:ea typeface="新細明體" pitchFamily="18" charset="-120"/>
              </a:rPr>
              <a:t>N500</a:t>
            </a:r>
            <a:r>
              <a:rPr lang="en-US" dirty="0" smtClean="0">
                <a:latin typeface="+mj-lt"/>
                <a:ea typeface="新細明體" pitchFamily="18" charset="-120"/>
              </a:rPr>
              <a:t/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1400" dirty="0" smtClean="0"/>
              <a:t>NSE-300-KKN1  /  NSE-500-KKN</a:t>
            </a:r>
            <a:r>
              <a:rPr lang="ru-RU" sz="1400" dirty="0" smtClean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1905000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Новейшие </a:t>
            </a:r>
            <a:r>
              <a:rPr lang="en-US" dirty="0" smtClean="0"/>
              <a:t>Mid Tower </a:t>
            </a:r>
            <a:r>
              <a:rPr lang="ru-RU" dirty="0" smtClean="0"/>
              <a:t>корпуса серии </a:t>
            </a:r>
            <a:r>
              <a:rPr lang="en-US" dirty="0" smtClean="0"/>
              <a:t>N </a:t>
            </a:r>
            <a:r>
              <a:rPr lang="ru-RU" dirty="0" smtClean="0"/>
              <a:t>с отличным отношением цены и функциональности. Созданы для улучшенного охлаждения мощных систем.</a:t>
            </a:r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7" name="32-конечная звезда 6"/>
          <p:cNvSpPr/>
          <p:nvPr/>
        </p:nvSpPr>
        <p:spPr>
          <a:xfrm>
            <a:off x="7543800" y="304800"/>
            <a:ext cx="1600200" cy="160020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20476492">
            <a:off x="7757798" y="8660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10200" y="3733801"/>
            <a:ext cx="3581400" cy="2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Классический лаконичный дизайн передней панели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lang="ru-RU" altLang="zh-TW" sz="1600" dirty="0" smtClean="0">
                <a:cs typeface="Arial" pitchFamily="34" charset="0"/>
              </a:rPr>
              <a:t>Вентилируемая правая панель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Поддержка 120- и 240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-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мм </a:t>
            </a:r>
            <a:r>
              <a:rPr lang="ru-RU" altLang="zh-TW" sz="1600" dirty="0" smtClean="0">
                <a:cs typeface="Arial" pitchFamily="34" charset="0"/>
              </a:rPr>
              <a:t>радиаторов СВО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1 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или 2</a:t>
            </a:r>
            <a:r>
              <a:rPr kumimoji="0" lang="ru-RU" altLang="zh-TW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</a:t>
            </a:r>
            <a:r>
              <a:rPr lang="ru-RU" altLang="zh-TW" sz="1600" dirty="0" smtClean="0">
                <a:ea typeface="Times New Roman" pitchFamily="18" charset="0"/>
                <a:cs typeface="Lucida Sans"/>
              </a:rPr>
              <a:t>п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орта 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USB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3.0 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Super Speed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(внутреннее подключение)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ru-RU" altLang="zh-TW" sz="1600" dirty="0" smtClean="0">
                <a:solidFill>
                  <a:srgbClr val="800080"/>
                </a:solidFill>
                <a:ea typeface="Times New Roman" pitchFamily="18" charset="0"/>
                <a:cs typeface="Lucida Sans"/>
              </a:rPr>
              <a:t>Нижнее расположение блока питания</a:t>
            </a:r>
          </a:p>
          <a:p>
            <a:pPr marL="179388" lvl="0" indent="-179388" eaLnBrk="0" fontAlgn="base" hangingPunct="0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cs typeface="Arial" pitchFamily="34" charset="0"/>
              </a:rPr>
              <a:t>Версии с окном</a:t>
            </a:r>
            <a:r>
              <a:rPr kumimoji="0" lang="ru-RU" altLang="zh-TW" sz="1600" b="0" i="0" u="none" strike="noStrike" cap="none" normalizeH="0" dirty="0" smtClean="0">
                <a:ln>
                  <a:noFill/>
                </a:ln>
                <a:solidFill>
                  <a:srgbClr val="800080"/>
                </a:solidFill>
                <a:effectLst/>
                <a:cs typeface="Arial" pitchFamily="34" charset="0"/>
              </a:rPr>
              <a:t> и без окна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41794"/>
            <a:ext cx="2514600" cy="385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 l="5334"/>
          <a:stretch>
            <a:fillRect/>
          </a:stretch>
        </p:blipFill>
        <p:spPr bwMode="auto">
          <a:xfrm>
            <a:off x="2743200" y="1752600"/>
            <a:ext cx="27047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C:\Users\Александр\Desktop\Presentations\CM Storm Datasheet\N фото\N600_45_LED_LOW.jpg"/>
          <p:cNvPicPr>
            <a:picLocks noChangeAspect="1" noChangeArrowheads="1"/>
          </p:cNvPicPr>
          <p:nvPr/>
        </p:nvPicPr>
        <p:blipFill>
          <a:blip r:embed="rId2" cstate="print"/>
          <a:srcRect l="20833" t="19063" r="20833" b="18750"/>
          <a:stretch>
            <a:fillRect/>
          </a:stretch>
        </p:blipFill>
        <p:spPr bwMode="auto">
          <a:xfrm>
            <a:off x="5638800" y="1619250"/>
            <a:ext cx="2667000" cy="3790950"/>
          </a:xfrm>
          <a:prstGeom prst="rect">
            <a:avLst/>
          </a:prstGeom>
          <a:noFill/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828800" y="336667"/>
            <a:ext cx="5791200" cy="861774"/>
          </a:xfrm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  <a:ea typeface="新細明體" pitchFamily="18" charset="-120"/>
              </a:rPr>
              <a:t>N</a:t>
            </a:r>
            <a:r>
              <a:rPr lang="ru-RU" sz="3600" dirty="0" smtClean="0">
                <a:latin typeface="+mj-lt"/>
                <a:ea typeface="新細明體" pitchFamily="18" charset="-120"/>
              </a:rPr>
              <a:t>2</a:t>
            </a:r>
            <a:r>
              <a:rPr lang="en-US" sz="3600" dirty="0" smtClean="0">
                <a:latin typeface="+mj-lt"/>
                <a:ea typeface="新細明體" pitchFamily="18" charset="-120"/>
              </a:rPr>
              <a:t>00</a:t>
            </a:r>
            <a:r>
              <a:rPr lang="ru-RU" sz="3600" dirty="0" smtClean="0">
                <a:latin typeface="+mj-lt"/>
                <a:ea typeface="新細明體" pitchFamily="18" charset="-120"/>
              </a:rPr>
              <a:t>, </a:t>
            </a:r>
            <a:r>
              <a:rPr lang="en-US" sz="3600" dirty="0" smtClean="0">
                <a:latin typeface="+mj-lt"/>
                <a:ea typeface="新細明體" pitchFamily="18" charset="-120"/>
              </a:rPr>
              <a:t>N</a:t>
            </a:r>
            <a:r>
              <a:rPr lang="ru-RU" sz="3600" dirty="0" smtClean="0">
                <a:latin typeface="+mj-lt"/>
                <a:ea typeface="新細明體" pitchFamily="18" charset="-120"/>
              </a:rPr>
              <a:t>4</a:t>
            </a:r>
            <a:r>
              <a:rPr lang="en-US" sz="3600" dirty="0" smtClean="0">
                <a:latin typeface="+mj-lt"/>
                <a:ea typeface="新細明體" pitchFamily="18" charset="-120"/>
              </a:rPr>
              <a:t>00 </a:t>
            </a:r>
            <a:r>
              <a:rPr lang="ru-RU" sz="3600" dirty="0" smtClean="0">
                <a:latin typeface="+mj-lt"/>
                <a:ea typeface="新細明體" pitchFamily="18" charset="-120"/>
              </a:rPr>
              <a:t>и </a:t>
            </a:r>
            <a:r>
              <a:rPr lang="en-US" sz="3600" dirty="0" smtClean="0">
                <a:latin typeface="+mj-lt"/>
                <a:ea typeface="新細明體" pitchFamily="18" charset="-120"/>
              </a:rPr>
              <a:t>N</a:t>
            </a:r>
            <a:r>
              <a:rPr lang="ru-RU" sz="3600" dirty="0" smtClean="0">
                <a:latin typeface="+mj-lt"/>
                <a:ea typeface="新細明體" pitchFamily="18" charset="-120"/>
              </a:rPr>
              <a:t>6</a:t>
            </a:r>
            <a:r>
              <a:rPr lang="en-US" sz="3600" dirty="0" smtClean="0">
                <a:latin typeface="+mj-lt"/>
                <a:ea typeface="新細明體" pitchFamily="18" charset="-120"/>
              </a:rPr>
              <a:t>00</a:t>
            </a:r>
            <a:r>
              <a:rPr lang="en-US" dirty="0" smtClean="0">
                <a:latin typeface="+mj-lt"/>
                <a:ea typeface="新細明體" pitchFamily="18" charset="-120"/>
              </a:rPr>
              <a:t/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1400" dirty="0" smtClean="0"/>
              <a:t>NSE-</a:t>
            </a:r>
            <a:r>
              <a:rPr lang="ru-RU" sz="1400" dirty="0" smtClean="0"/>
              <a:t>2</a:t>
            </a:r>
            <a:r>
              <a:rPr lang="en-US" sz="1400" dirty="0" smtClean="0"/>
              <a:t>00-KKN1  /  NSE-</a:t>
            </a:r>
            <a:r>
              <a:rPr lang="ru-RU" sz="1400" dirty="0" smtClean="0"/>
              <a:t>4</a:t>
            </a:r>
            <a:r>
              <a:rPr lang="en-US" sz="1400" dirty="0" smtClean="0"/>
              <a:t>00-KKN</a:t>
            </a:r>
            <a:r>
              <a:rPr lang="ru-RU" sz="1400" dirty="0" smtClean="0"/>
              <a:t>2 / </a:t>
            </a:r>
            <a:r>
              <a:rPr lang="en-US" sz="1400" dirty="0" smtClean="0"/>
              <a:t>NSE-</a:t>
            </a:r>
            <a:r>
              <a:rPr lang="ru-RU" sz="1400" dirty="0" smtClean="0"/>
              <a:t>6</a:t>
            </a:r>
            <a:r>
              <a:rPr lang="en-US" sz="1400" dirty="0" smtClean="0"/>
              <a:t>00-KKN</a:t>
            </a:r>
            <a:r>
              <a:rPr lang="ru-RU" sz="1400" dirty="0" smtClean="0"/>
              <a:t>2</a:t>
            </a:r>
          </a:p>
        </p:txBody>
      </p:sp>
      <p:sp>
        <p:nvSpPr>
          <p:cNvPr id="7" name="32-конечная звезда 6"/>
          <p:cNvSpPr/>
          <p:nvPr/>
        </p:nvSpPr>
        <p:spPr>
          <a:xfrm>
            <a:off x="7543800" y="304800"/>
            <a:ext cx="1600200" cy="160020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20476492">
            <a:off x="7757798" y="8660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3490" name="Picture 2" descr="C:\Users\Александр\Desktop\Presentations\CM Storm Datasheet\N фото\N200 45 low angle-1_L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65337"/>
            <a:ext cx="2533534" cy="3116263"/>
          </a:xfrm>
          <a:prstGeom prst="rect">
            <a:avLst/>
          </a:prstGeom>
          <a:noFill/>
        </p:spPr>
      </p:pic>
      <p:pic>
        <p:nvPicPr>
          <p:cNvPr id="63491" name="Picture 3" descr="C:\Users\Александр\Desktop\Presentations\CM Storm Datasheet\N фото\N400_N2_45degree.jpg"/>
          <p:cNvPicPr>
            <a:picLocks noChangeAspect="1" noChangeArrowheads="1"/>
          </p:cNvPicPr>
          <p:nvPr/>
        </p:nvPicPr>
        <p:blipFill>
          <a:blip r:embed="rId4" cstate="print"/>
          <a:srcRect l="21429" r="19643" b="4762"/>
          <a:stretch>
            <a:fillRect/>
          </a:stretch>
        </p:blipFill>
        <p:spPr bwMode="auto">
          <a:xfrm>
            <a:off x="3276600" y="1981200"/>
            <a:ext cx="2514600" cy="3048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62000" y="5181600"/>
            <a:ext cx="24384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N</a:t>
            </a:r>
            <a:r>
              <a:rPr lang="en-US" sz="1600" b="1" dirty="0" smtClean="0">
                <a:latin typeface="+mn-lt"/>
              </a:rPr>
              <a:t>200</a:t>
            </a:r>
            <a:endParaRPr lang="ru-RU" sz="1600" b="1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До 3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smtClean="0"/>
              <a:t>HDD/4 SSD</a:t>
            </a:r>
            <a:endParaRPr lang="ru-RU" sz="1400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en-US" sz="1400" dirty="0" smtClean="0"/>
              <a:t>120/240</a:t>
            </a:r>
            <a:r>
              <a:rPr lang="ru-RU" sz="1400" dirty="0" smtClean="0"/>
              <a:t>-мм СВО</a:t>
            </a:r>
            <a:endParaRPr lang="ru-RU" sz="1400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До 5 вентиляторов (2 </a:t>
            </a:r>
            <a:r>
              <a:rPr lang="ru-RU" sz="1400" dirty="0" err="1" smtClean="0"/>
              <a:t>предустановлено</a:t>
            </a:r>
            <a:endParaRPr lang="ru-RU" sz="1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Версии с окном и без окна </a:t>
            </a:r>
            <a:endParaRPr lang="ru-RU" sz="1400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33290" y="5181600"/>
            <a:ext cx="275351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N60</a:t>
            </a:r>
            <a:r>
              <a:rPr lang="en-US" sz="1600" b="1" dirty="0" smtClean="0">
                <a:latin typeface="+mn-lt"/>
              </a:rPr>
              <a:t>0</a:t>
            </a:r>
            <a:endParaRPr lang="ru-RU" sz="1600" b="1" dirty="0" smtClean="0">
              <a:latin typeface="+mn-lt"/>
            </a:endParaRP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До </a:t>
            </a:r>
            <a:r>
              <a:rPr lang="ru-RU" sz="1400" dirty="0" smtClean="0"/>
              <a:t>7</a:t>
            </a:r>
            <a:r>
              <a:rPr lang="en-US" sz="1400" dirty="0" smtClean="0"/>
              <a:t> HDD/</a:t>
            </a:r>
            <a:r>
              <a:rPr lang="ru-RU" sz="1400" dirty="0" smtClean="0"/>
              <a:t>5</a:t>
            </a:r>
            <a:r>
              <a:rPr lang="en-US" sz="1400" dirty="0" smtClean="0"/>
              <a:t> SSD</a:t>
            </a:r>
            <a:endParaRPr lang="ru-RU" sz="1400" dirty="0" smtClean="0">
              <a:latin typeface="+mn-lt"/>
            </a:endParaRPr>
          </a:p>
          <a:p>
            <a:pPr indent="176213">
              <a:buFont typeface="Arial" pitchFamily="34" charset="0"/>
              <a:buChar char="•"/>
            </a:pPr>
            <a:r>
              <a:rPr lang="en-US" sz="1400" dirty="0" smtClean="0"/>
              <a:t>120/240</a:t>
            </a:r>
            <a:r>
              <a:rPr lang="ru-RU" sz="1400" dirty="0" smtClean="0"/>
              <a:t>-мм СВО</a:t>
            </a:r>
            <a:endParaRPr lang="ru-RU" sz="1400" dirty="0" smtClean="0">
              <a:latin typeface="+mn-lt"/>
            </a:endParaRP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/>
              <a:t>До 10 вентиляторов (2 </a:t>
            </a:r>
            <a:r>
              <a:rPr lang="ru-RU" sz="1400" dirty="0" err="1" smtClean="0"/>
              <a:t>предустановлено</a:t>
            </a:r>
            <a:endParaRPr lang="ru-RU" sz="1400" dirty="0" smtClean="0">
              <a:latin typeface="+mn-lt"/>
            </a:endParaRP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/>
              <a:t>Версии с окном и без окна</a:t>
            </a:r>
            <a:endParaRPr lang="ru-RU" sz="1400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39873" y="5181600"/>
            <a:ext cx="252752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N40</a:t>
            </a:r>
            <a:r>
              <a:rPr lang="en-US" sz="1600" b="1" dirty="0" smtClean="0">
                <a:latin typeface="+mn-lt"/>
              </a:rPr>
              <a:t>0</a:t>
            </a:r>
            <a:endParaRPr lang="ru-RU" sz="1600" b="1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До </a:t>
            </a:r>
            <a:r>
              <a:rPr lang="ru-RU" sz="1400" dirty="0" smtClean="0"/>
              <a:t>8</a:t>
            </a:r>
            <a:r>
              <a:rPr lang="en-US" sz="1400" dirty="0" smtClean="0"/>
              <a:t> HDD/</a:t>
            </a:r>
            <a:r>
              <a:rPr lang="ru-RU" sz="1400" dirty="0" smtClean="0"/>
              <a:t>3</a:t>
            </a:r>
            <a:r>
              <a:rPr lang="en-US" sz="1400" dirty="0" smtClean="0"/>
              <a:t> SSD</a:t>
            </a:r>
            <a:endParaRPr lang="ru-RU" sz="1400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en-US" sz="1400" dirty="0" smtClean="0"/>
              <a:t>120/240</a:t>
            </a:r>
            <a:r>
              <a:rPr lang="ru-RU" sz="1400" dirty="0" smtClean="0"/>
              <a:t>-мм СВО</a:t>
            </a:r>
            <a:endParaRPr lang="ru-RU" sz="1400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До 8 вентиляторов (2 </a:t>
            </a:r>
            <a:r>
              <a:rPr lang="ru-RU" sz="1400" dirty="0" err="1" smtClean="0"/>
              <a:t>предустановлено</a:t>
            </a:r>
            <a:endParaRPr lang="en-US" sz="1400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Версии с окном и без окна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067072"/>
            <a:ext cx="2054299" cy="1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1219200" y="80427"/>
            <a:ext cx="7620000" cy="1138773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Elite 120 Advanced</a:t>
            </a:r>
            <a:r>
              <a:rPr lang="ru-RU" dirty="0" smtClean="0">
                <a:latin typeface="+mj-lt"/>
                <a:ea typeface="新細明體" pitchFamily="18" charset="-120"/>
              </a:rPr>
              <a:t/>
            </a:r>
            <a:br>
              <a:rPr lang="ru-RU" dirty="0" smtClean="0">
                <a:latin typeface="+mj-lt"/>
                <a:ea typeface="新細明體" pitchFamily="18" charset="-120"/>
              </a:rPr>
            </a:br>
            <a:r>
              <a:rPr lang="de-DE" sz="2400" dirty="0" smtClean="0">
                <a:latin typeface="+mj-lt"/>
                <a:ea typeface="新細明體" pitchFamily="18" charset="-120"/>
              </a:rPr>
              <a:t> RC-</a:t>
            </a:r>
            <a:r>
              <a:rPr lang="de-DE" sz="2400" dirty="0" smtClean="0">
                <a:latin typeface="+mn-lt"/>
                <a:ea typeface="新細明體" pitchFamily="18" charset="-120"/>
              </a:rPr>
              <a:t>120A-KKN1</a:t>
            </a:r>
            <a:r>
              <a:rPr lang="ru-RU" sz="2400" dirty="0" smtClean="0">
                <a:latin typeface="+mn-lt"/>
                <a:ea typeface="新細明體" pitchFamily="18" charset="-120"/>
              </a:rPr>
              <a:t> (чёрный)  /   </a:t>
            </a:r>
            <a:r>
              <a:rPr lang="de-DE" sz="2400" dirty="0" smtClean="0">
                <a:latin typeface="+mn-lt"/>
                <a:ea typeface="新細明體" pitchFamily="18" charset="-120"/>
              </a:rPr>
              <a:t>RC-120A-</a:t>
            </a:r>
            <a:r>
              <a:rPr lang="en-US" sz="2400" dirty="0" smtClean="0">
                <a:latin typeface="+mn-lt"/>
                <a:ea typeface="新細明體" pitchFamily="18" charset="-120"/>
              </a:rPr>
              <a:t>WW</a:t>
            </a:r>
            <a:r>
              <a:rPr lang="de-DE" sz="2400" dirty="0" smtClean="0">
                <a:latin typeface="+mn-lt"/>
                <a:ea typeface="新細明體" pitchFamily="18" charset="-120"/>
              </a:rPr>
              <a:t>N1</a:t>
            </a:r>
            <a:r>
              <a:rPr lang="ru-RU" sz="2400" dirty="0" smtClean="0">
                <a:latin typeface="+mn-lt"/>
                <a:ea typeface="新細明體" pitchFamily="18" charset="-120"/>
              </a:rPr>
              <a:t> (белый)</a:t>
            </a:r>
          </a:p>
        </p:txBody>
      </p:sp>
      <p:sp>
        <p:nvSpPr>
          <p:cNvPr id="1029" name="TextBox 4"/>
          <p:cNvSpPr txBox="1">
            <a:spLocks noChangeArrowheads="1"/>
          </p:cNvSpPr>
          <p:nvPr/>
        </p:nvSpPr>
        <p:spPr bwMode="auto">
          <a:xfrm>
            <a:off x="3962400" y="1676400"/>
            <a:ext cx="51816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Уникальный корпус </a:t>
            </a:r>
            <a:r>
              <a:rPr lang="en-US" dirty="0" smtClean="0">
                <a:latin typeface="Calibri" pitchFamily="34" charset="0"/>
              </a:rPr>
              <a:t>Mini</a:t>
            </a:r>
            <a:r>
              <a:rPr lang="ru-RU" dirty="0" smtClean="0">
                <a:latin typeface="Calibri" pitchFamily="34" charset="0"/>
              </a:rPr>
              <a:t>-</a:t>
            </a:r>
            <a:r>
              <a:rPr lang="en-US" dirty="0" smtClean="0">
                <a:latin typeface="Calibri" pitchFamily="34" charset="0"/>
              </a:rPr>
              <a:t>ITX</a:t>
            </a:r>
            <a:endParaRPr lang="ru-RU" dirty="0" smtClean="0">
              <a:latin typeface="Calibri" pitchFamily="34" charset="0"/>
            </a:endParaRPr>
          </a:p>
          <a:p>
            <a:pPr marL="261938" indent="-26193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Поддержка стандартных БП 180 мм или 142 мм</a:t>
            </a:r>
          </a:p>
          <a:p>
            <a:pPr marL="261938" indent="-26193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Поддержка стандартных </a:t>
            </a:r>
            <a:r>
              <a:rPr lang="en-US" dirty="0" smtClean="0">
                <a:latin typeface="Calibri" pitchFamily="34" charset="0"/>
              </a:rPr>
              <a:t>VGA</a:t>
            </a:r>
          </a:p>
          <a:p>
            <a:pPr marL="261938" indent="-26193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Поддержка стандартных  </a:t>
            </a:r>
            <a:r>
              <a:rPr lang="en-US" dirty="0" smtClean="0">
                <a:latin typeface="Calibri" pitchFamily="34" charset="0"/>
              </a:rPr>
              <a:t>HDD </a:t>
            </a:r>
            <a:r>
              <a:rPr lang="ru-RU" dirty="0" smtClean="0">
                <a:latin typeface="Calibri" pitchFamily="34" charset="0"/>
              </a:rPr>
              <a:t>и </a:t>
            </a:r>
            <a:r>
              <a:rPr lang="en-US" dirty="0" smtClean="0">
                <a:latin typeface="Calibri" pitchFamily="34" charset="0"/>
              </a:rPr>
              <a:t>ODD</a:t>
            </a:r>
            <a:endParaRPr lang="ru-RU" dirty="0" smtClean="0">
              <a:latin typeface="Calibri" pitchFamily="34" charset="0"/>
            </a:endParaRPr>
          </a:p>
          <a:p>
            <a:pPr marL="261938" indent="-26193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Продуманное </a:t>
            </a:r>
            <a:br>
              <a:rPr lang="ru-RU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охлаждение </a:t>
            </a:r>
            <a:br>
              <a:rPr lang="ru-RU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в малом объёме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" name="圖片 4" descr="\\192.168.168.22\products\CASE\Elite series\Elite 120\0508photos\Jpg\訊凱_21.jpg"/>
          <p:cNvPicPr>
            <a:picLocks noChangeAspect="1"/>
          </p:cNvPicPr>
          <p:nvPr/>
        </p:nvPicPr>
        <p:blipFill>
          <a:blip r:embed="rId3" cstate="print"/>
          <a:srcRect l="7377" t="9756" r="5949" b="4878"/>
          <a:stretch>
            <a:fillRect/>
          </a:stretch>
        </p:blipFill>
        <p:spPr bwMode="auto">
          <a:xfrm>
            <a:off x="228600" y="1752600"/>
            <a:ext cx="347907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722276"/>
            <a:ext cx="2527550" cy="160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572000"/>
            <a:ext cx="276139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716346"/>
            <a:ext cx="2566315" cy="16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524000"/>
            <a:ext cx="366216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1219200" y="80427"/>
            <a:ext cx="7620000" cy="1138773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Elite 1</a:t>
            </a:r>
            <a:r>
              <a:rPr lang="ru-RU" dirty="0" smtClean="0">
                <a:latin typeface="+mj-lt"/>
                <a:ea typeface="新細明體" pitchFamily="18" charset="-120"/>
              </a:rPr>
              <a:t>3</a:t>
            </a:r>
            <a:r>
              <a:rPr lang="en-US" dirty="0" smtClean="0">
                <a:latin typeface="+mj-lt"/>
                <a:ea typeface="新細明體" pitchFamily="18" charset="-120"/>
              </a:rPr>
              <a:t>0</a:t>
            </a:r>
            <a:r>
              <a:rPr lang="ru-RU" dirty="0" smtClean="0">
                <a:latin typeface="+mj-lt"/>
                <a:ea typeface="新細明體" pitchFamily="18" charset="-120"/>
              </a:rPr>
              <a:t/>
            </a:r>
            <a:br>
              <a:rPr lang="ru-RU" dirty="0" smtClean="0">
                <a:latin typeface="+mj-lt"/>
                <a:ea typeface="新細明體" pitchFamily="18" charset="-120"/>
              </a:rPr>
            </a:br>
            <a:r>
              <a:rPr lang="de-DE" sz="2400" dirty="0" smtClean="0">
                <a:latin typeface="+mj-lt"/>
                <a:ea typeface="新細明體" pitchFamily="18" charset="-120"/>
              </a:rPr>
              <a:t> RC-</a:t>
            </a:r>
            <a:r>
              <a:rPr lang="de-DE" sz="2400" dirty="0" smtClean="0">
                <a:latin typeface="+mn-lt"/>
                <a:ea typeface="新細明體" pitchFamily="18" charset="-120"/>
              </a:rPr>
              <a:t>1</a:t>
            </a:r>
            <a:r>
              <a:rPr lang="ru-RU" sz="2400" dirty="0" smtClean="0">
                <a:latin typeface="+mn-lt"/>
                <a:ea typeface="新細明體" pitchFamily="18" charset="-120"/>
              </a:rPr>
              <a:t>3</a:t>
            </a:r>
            <a:r>
              <a:rPr lang="de-DE" sz="2400" dirty="0" smtClean="0">
                <a:latin typeface="+mn-lt"/>
                <a:ea typeface="新細明體" pitchFamily="18" charset="-120"/>
              </a:rPr>
              <a:t>0-KKN1</a:t>
            </a:r>
            <a:endParaRPr lang="ru-RU" sz="2400" dirty="0" smtClean="0">
              <a:latin typeface="+mn-lt"/>
              <a:ea typeface="新細明體" pitchFamily="18" charset="-120"/>
            </a:endParaRPr>
          </a:p>
        </p:txBody>
      </p:sp>
      <p:pic>
        <p:nvPicPr>
          <p:cNvPr id="14" name="圖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331538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32-конечная звезда 14"/>
          <p:cNvSpPr/>
          <p:nvPr/>
        </p:nvSpPr>
        <p:spPr>
          <a:xfrm>
            <a:off x="7543800" y="304800"/>
            <a:ext cx="1600200" cy="160020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 rot="20476492">
            <a:off x="7757798" y="8660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343400"/>
            <a:ext cx="21431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52400" y="6183868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latin typeface="Calibri" pitchFamily="34" charset="0"/>
              </a:rPr>
              <a:t>Поддерживает радиатор СВО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343400"/>
            <a:ext cx="24669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6858000" y="4038600"/>
            <a:ext cx="213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latin typeface="Calibri" pitchFamily="34" charset="0"/>
              </a:rPr>
              <a:t>Компактный и холодный – стенки перфорированы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52400" y="4114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latin typeface="Calibri" pitchFamily="34" charset="0"/>
              </a:rPr>
              <a:t>2 </a:t>
            </a:r>
            <a:r>
              <a:rPr lang="en-US" dirty="0" smtClean="0">
                <a:latin typeface="Calibri" pitchFamily="34" charset="0"/>
              </a:rPr>
              <a:t>x USB 3.0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3810000" y="6183868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latin typeface="Calibri" pitchFamily="34" charset="0"/>
              </a:rPr>
              <a:t>Длинные видеокарты</a:t>
            </a: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1219200" y="80427"/>
            <a:ext cx="7620000" cy="1138773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Elite 1</a:t>
            </a:r>
            <a:r>
              <a:rPr lang="ru-RU" dirty="0" smtClean="0">
                <a:latin typeface="+mj-lt"/>
                <a:ea typeface="新細明體" pitchFamily="18" charset="-120"/>
              </a:rPr>
              <a:t>3</a:t>
            </a:r>
            <a:r>
              <a:rPr lang="en-US" dirty="0" smtClean="0">
                <a:latin typeface="+mj-lt"/>
                <a:ea typeface="新細明體" pitchFamily="18" charset="-120"/>
              </a:rPr>
              <a:t>0</a:t>
            </a:r>
            <a:r>
              <a:rPr lang="ru-RU" dirty="0" smtClean="0">
                <a:latin typeface="+mj-lt"/>
                <a:ea typeface="新細明體" pitchFamily="18" charset="-120"/>
              </a:rPr>
              <a:t/>
            </a:r>
            <a:br>
              <a:rPr lang="ru-RU" dirty="0" smtClean="0">
                <a:latin typeface="+mj-lt"/>
                <a:ea typeface="新細明體" pitchFamily="18" charset="-120"/>
              </a:rPr>
            </a:br>
            <a:r>
              <a:rPr lang="de-DE" sz="2400" dirty="0" smtClean="0">
                <a:latin typeface="+mj-lt"/>
                <a:ea typeface="新細明體" pitchFamily="18" charset="-120"/>
              </a:rPr>
              <a:t> RC-</a:t>
            </a:r>
            <a:r>
              <a:rPr lang="de-DE" sz="2400" dirty="0" smtClean="0">
                <a:latin typeface="+mn-lt"/>
                <a:ea typeface="新細明體" pitchFamily="18" charset="-120"/>
              </a:rPr>
              <a:t>1</a:t>
            </a:r>
            <a:r>
              <a:rPr lang="ru-RU" sz="2400" dirty="0" smtClean="0">
                <a:latin typeface="+mn-lt"/>
                <a:ea typeface="新細明體" pitchFamily="18" charset="-120"/>
              </a:rPr>
              <a:t>3</a:t>
            </a:r>
            <a:r>
              <a:rPr lang="de-DE" sz="2400" dirty="0" smtClean="0">
                <a:latin typeface="+mn-lt"/>
                <a:ea typeface="新細明體" pitchFamily="18" charset="-120"/>
              </a:rPr>
              <a:t>0-KKN1</a:t>
            </a:r>
            <a:endParaRPr lang="ru-RU" sz="2400" dirty="0" smtClean="0">
              <a:latin typeface="+mn-lt"/>
              <a:ea typeface="新細明體" pitchFamily="18" charset="-120"/>
            </a:endParaRPr>
          </a:p>
        </p:txBody>
      </p:sp>
      <p:pic>
        <p:nvPicPr>
          <p:cNvPr id="1026" name="圖片 19" descr="FaceBook_851x315-To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52775"/>
            <a:ext cx="918654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1371600" y="1535668"/>
            <a:ext cx="6477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>
                <a:latin typeface="Calibri" pitchFamily="34" charset="0"/>
              </a:rPr>
              <a:t>ЛУЧШИЙ КОРПУС НА </a:t>
            </a:r>
            <a:r>
              <a:rPr lang="en-US" b="1" dirty="0" smtClean="0">
                <a:latin typeface="Calibri" pitchFamily="34" charset="0"/>
              </a:rPr>
              <a:t>COMPUTEX 2013</a:t>
            </a:r>
            <a:endParaRPr lang="ru-RU" b="1" dirty="0" smtClean="0"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ru-RU" dirty="0" smtClean="0">
                <a:latin typeface="Calibri" pitchFamily="34" charset="0"/>
              </a:rPr>
              <a:t>«</a:t>
            </a:r>
            <a:r>
              <a:rPr lang="en-US" dirty="0" smtClean="0">
                <a:latin typeface="Calibri" pitchFamily="34" charset="0"/>
              </a:rPr>
              <a:t>… </a:t>
            </a:r>
            <a:r>
              <a:rPr lang="ru-RU" dirty="0" smtClean="0">
                <a:latin typeface="Calibri" pitchFamily="34" charset="0"/>
              </a:rPr>
              <a:t>Один из самых желанных </a:t>
            </a:r>
            <a:r>
              <a:rPr lang="en-US" dirty="0" smtClean="0">
                <a:latin typeface="Calibri" pitchFamily="34" charset="0"/>
              </a:rPr>
              <a:t>Mini-ITX </a:t>
            </a:r>
            <a:r>
              <a:rPr lang="ru-RU" dirty="0" smtClean="0">
                <a:latin typeface="Calibri" pitchFamily="34" charset="0"/>
              </a:rPr>
              <a:t>корпусов, которые можно купить за деньги. И </a:t>
            </a:r>
            <a:r>
              <a:rPr lang="en-US" dirty="0" smtClean="0">
                <a:latin typeface="Calibri" pitchFamily="34" charset="0"/>
              </a:rPr>
              <a:t>Cooler Master </a:t>
            </a:r>
            <a:r>
              <a:rPr lang="ru-RU" dirty="0" smtClean="0">
                <a:latin typeface="Calibri" pitchFamily="34" charset="0"/>
              </a:rPr>
              <a:t>заслуживает наилучших рекомендаций нашей редакции».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itchFamily="34" charset="0"/>
              </a:rPr>
              <a:t>					Tom’s Hardware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733800"/>
            <a:ext cx="2355569" cy="172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圖片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8" y="3886200"/>
            <a:ext cx="241933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838200" y="-104239"/>
            <a:ext cx="7620000" cy="1508105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+mj-lt"/>
                <a:ea typeface="新細明體" pitchFamily="18" charset="-120"/>
              </a:rPr>
              <a:t>Серия </a:t>
            </a:r>
            <a:r>
              <a:rPr lang="en-US" dirty="0" smtClean="0">
                <a:latin typeface="+mj-lt"/>
                <a:ea typeface="新細明體" pitchFamily="18" charset="-120"/>
              </a:rPr>
              <a:t>Mini</a:t>
            </a:r>
            <a:r>
              <a:rPr lang="ru-RU" dirty="0" smtClean="0">
                <a:latin typeface="+mj-lt"/>
                <a:ea typeface="新細明體" pitchFamily="18" charset="-120"/>
              </a:rPr>
              <a:t/>
            </a:r>
            <a:br>
              <a:rPr lang="ru-RU" dirty="0" smtClean="0">
                <a:latin typeface="+mj-lt"/>
                <a:ea typeface="新細明體" pitchFamily="18" charset="-120"/>
              </a:rPr>
            </a:br>
            <a:r>
              <a:rPr lang="de-DE" sz="2400" dirty="0" smtClean="0">
                <a:latin typeface="+mj-lt"/>
                <a:ea typeface="新細明體" pitchFamily="18" charset="-120"/>
              </a:rPr>
              <a:t> </a:t>
            </a:r>
            <a:r>
              <a:rPr lang="en-US" sz="2400" dirty="0" smtClean="0"/>
              <a:t>MIN-110-KKA200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+mn-lt"/>
                <a:ea typeface="新細明體" pitchFamily="18" charset="-120"/>
              </a:rPr>
              <a:t>/ </a:t>
            </a:r>
            <a:br>
              <a:rPr lang="ru-RU" sz="2400" dirty="0" smtClean="0">
                <a:latin typeface="+mn-lt"/>
                <a:ea typeface="新細明體" pitchFamily="18" charset="-120"/>
              </a:rPr>
            </a:br>
            <a:r>
              <a:rPr lang="en-US" sz="2400" dirty="0" smtClean="0"/>
              <a:t>MIN-210-KKR300 / MIN-210-KKA300</a:t>
            </a:r>
            <a:endParaRPr lang="ru-RU" sz="2400" dirty="0" smtClean="0">
              <a:latin typeface="+mn-lt"/>
              <a:ea typeface="新細明體" pitchFamily="18" charset="-120"/>
            </a:endParaRPr>
          </a:p>
        </p:txBody>
      </p:sp>
      <p:pic>
        <p:nvPicPr>
          <p:cNvPr id="12" name="圖片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05000"/>
            <a:ext cx="3750496" cy="177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85800" y="5029200"/>
            <a:ext cx="24384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Mini </a:t>
            </a:r>
            <a:r>
              <a:rPr lang="en-US" sz="1600" b="1" dirty="0" smtClean="0">
                <a:latin typeface="+mn-lt"/>
              </a:rPr>
              <a:t>110</a:t>
            </a:r>
            <a:endParaRPr lang="ru-RU" sz="1600" b="1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en-US" sz="1400" dirty="0" smtClean="0">
                <a:latin typeface="+mn-lt"/>
              </a:rPr>
              <a:t>Mini ITX </a:t>
            </a:r>
            <a:r>
              <a:rPr lang="ru-RU" sz="1400" dirty="0" smtClean="0">
                <a:latin typeface="+mn-lt"/>
              </a:rPr>
              <a:t>для </a:t>
            </a:r>
            <a:r>
              <a:rPr lang="en-US" sz="1400" dirty="0" smtClean="0">
                <a:latin typeface="+mn-lt"/>
              </a:rPr>
              <a:t>HTPC</a:t>
            </a:r>
            <a:endParaRPr lang="ru-RU" sz="1400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Ставится горизонтально  и вертикально</a:t>
            </a:r>
            <a:endParaRPr lang="ru-RU" sz="1400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1 </a:t>
            </a:r>
            <a:r>
              <a:rPr lang="en-US" sz="1400" dirty="0" smtClean="0"/>
              <a:t>Slim ODD, 1 HDD, 1 SSD</a:t>
            </a:r>
            <a:endParaRPr lang="ru-RU" sz="1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БП 200 Вт</a:t>
            </a:r>
            <a:endParaRPr lang="ru-RU" sz="1400" dirty="0"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76800" y="5029200"/>
            <a:ext cx="28194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Mini 2</a:t>
            </a:r>
            <a:r>
              <a:rPr lang="ru-RU" sz="1600" b="1" dirty="0" smtClean="0"/>
              <a:t>1</a:t>
            </a:r>
            <a:r>
              <a:rPr lang="en-US" sz="1600" b="1" dirty="0" smtClean="0"/>
              <a:t>0</a:t>
            </a:r>
            <a:endParaRPr lang="ru-RU" sz="1600" b="1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en-US" sz="1400" dirty="0" err="1" smtClean="0"/>
              <a:t>microATX</a:t>
            </a:r>
            <a:r>
              <a:rPr lang="en-US" sz="1400" dirty="0" smtClean="0"/>
              <a:t> </a:t>
            </a:r>
            <a:r>
              <a:rPr lang="ru-RU" sz="1400" dirty="0" smtClean="0"/>
              <a:t>для </a:t>
            </a:r>
            <a:r>
              <a:rPr lang="en-US" sz="1400" dirty="0" smtClean="0"/>
              <a:t>HTPC</a:t>
            </a:r>
            <a:endParaRPr lang="ru-RU" sz="1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Ставится горизонтально  и вертикально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1 </a:t>
            </a:r>
            <a:r>
              <a:rPr lang="en-US" sz="1400" dirty="0" smtClean="0"/>
              <a:t>ODD, 2 HDD, </a:t>
            </a:r>
            <a:r>
              <a:rPr lang="ru-RU" sz="1400" dirty="0" smtClean="0"/>
              <a:t>или 1 </a:t>
            </a:r>
            <a:r>
              <a:rPr lang="en-US" sz="1400" dirty="0" smtClean="0"/>
              <a:t>HDD+ 1 SSD</a:t>
            </a:r>
            <a:endParaRPr lang="ru-RU" sz="1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БП </a:t>
            </a:r>
            <a:r>
              <a:rPr lang="en-US" sz="1400" dirty="0" smtClean="0"/>
              <a:t>3</a:t>
            </a:r>
            <a:r>
              <a:rPr lang="ru-RU" sz="1400" dirty="0" smtClean="0"/>
              <a:t>00 Вт</a:t>
            </a:r>
            <a:endParaRPr lang="ru-RU" sz="1400" dirty="0"/>
          </a:p>
        </p:txBody>
      </p:sp>
      <p:pic>
        <p:nvPicPr>
          <p:cNvPr id="15" name="圖片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905000"/>
            <a:ext cx="3868932" cy="188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505200"/>
            <a:ext cx="850301" cy="172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圖片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429000"/>
            <a:ext cx="951053" cy="184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4495800" y="1905000"/>
            <a:ext cx="0" cy="4419600"/>
          </a:xfrm>
          <a:prstGeom prst="line">
            <a:avLst/>
          </a:prstGeom>
          <a:ln w="25400">
            <a:solidFill>
              <a:srgbClr val="6804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7543800" y="304800"/>
            <a:ext cx="1600200" cy="1600200"/>
            <a:chOff x="7543800" y="304800"/>
            <a:chExt cx="1600200" cy="1600200"/>
          </a:xfrm>
        </p:grpSpPr>
        <p:sp>
          <p:nvSpPr>
            <p:cNvPr id="24" name="32-конечная звезда 23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 rot="20476492">
              <a:off x="7757798" y="866023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3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http://www.zapsonline.com/59095-47550-large/coolermaster-cm-storm-sgh-4000-kw5a1-sirus-s-gaming-head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356992"/>
            <a:ext cx="1633364" cy="1633364"/>
          </a:xfrm>
          <a:prstGeom prst="rect">
            <a:avLst/>
          </a:prstGeom>
          <a:noFill/>
        </p:spPr>
      </p:pic>
      <p:pic>
        <p:nvPicPr>
          <p:cNvPr id="1037" name="Picture 13" descr="http://www.coolermaster-mobile.com/wp-content/uploads/Aluminum-Bumper-Bl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2690" y="5211852"/>
            <a:ext cx="962019" cy="1172003"/>
          </a:xfrm>
          <a:prstGeom prst="rect">
            <a:avLst/>
          </a:prstGeom>
          <a:noFill/>
        </p:spPr>
      </p:pic>
      <p:pic>
        <p:nvPicPr>
          <p:cNvPr id="26" name="Picture 25" descr="gehaus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52800" y="1524000"/>
            <a:ext cx="1937622" cy="1544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3464" y="188640"/>
            <a:ext cx="561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+mj-lt"/>
              </a:rPr>
              <a:t>Три основных направления</a:t>
            </a:r>
            <a:endParaRPr lang="en-US" sz="36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 rot="16200000" flipH="1">
            <a:off x="7739844" y="5481228"/>
            <a:ext cx="72007" cy="2736305"/>
          </a:xfrm>
          <a:prstGeom prst="rect">
            <a:avLst/>
          </a:prstGeom>
          <a:solidFill>
            <a:srgbClr val="48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logo silv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810940"/>
            <a:ext cx="1405252" cy="11608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490246"/>
            <a:ext cx="3433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Компоненты для компьютеров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085184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Мобильные аксессуары</a:t>
            </a:r>
            <a:endParaRPr lang="en-US" sz="1600" dirty="0">
              <a:latin typeface="Century Gothic" pitchFamily="34" charset="0"/>
            </a:endParaRPr>
          </a:p>
        </p:txBody>
      </p:sp>
      <p:pic>
        <p:nvPicPr>
          <p:cNvPr id="27" name="Picture 26" descr="netzteile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486400" y="1612580"/>
            <a:ext cx="1890000" cy="673420"/>
          </a:xfrm>
          <a:prstGeom prst="rect">
            <a:avLst/>
          </a:prstGeom>
        </p:spPr>
      </p:pic>
      <p:pic>
        <p:nvPicPr>
          <p:cNvPr id="28" name="Picture 27" descr="kuler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39000" y="2133600"/>
            <a:ext cx="1609370" cy="93536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179512" y="3068960"/>
            <a:ext cx="87129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AutoShape 4" descr="data:image/jpeg;base64,/9j/4AAQSkZJRgABAQAAAQABAAD/2wCEAAkGBg8PEBAQEBAPFA8QDw8QEA8UDw8OEBAQFBAVFBQQFBUXHCYeFxkjGRQVHy8gIycpLDgsFR4xNTAqNSYrLCkBCQoKDgwOFA8PFSwcHB8pKTU1LDUtNS4tKSksNSwqKSkpKTIpKSwpLyopNSksKSksLCkpKSwsLCosKykpNTUsNf/AABEIAMsA+AMBIgACEQEDEQH/xAAcAAABBQEBAQAAAAAAAAAAAAAAAQIDBAUGBwj/xABGEAACAQIDBgIHBgMGAwkBAAABAgADEQQFIQYSMUFRYRNxByIyQlKBkRQjYnKhsTPB8CRTc4KS0RVD4RdEY3Sis8LS8Qj/xAAYAQEBAQEBAAAAAAAAAAAAAAAAAQIDBP/EACERAQEAAwABAwUAAAAAAAAAAAABAgMREjFBYQQhUXHB/9oADAMBAAIRAxEAPwD3GESLAIQhAIQhAIQhAIQhAIQhAIQhAIQlPNM3w+FpmriKqU6Y95mAuegHEnsIFyE8q2h9N6rdcDQ3v/HrXRfNaY1PzI8p53nG3uZYq/iYuvun3KZ+zoO1ksSPO8D6QxWZUKX8WtST89RE/czPO2eWA2+34K//AJmj/vPlx03mLEAseLH1mPmYhWB9YYXOsLV/hYig/wCStTf9jLs+QbTYyza/H4W3g4quoHu75Zf9LXED6mhPDcm9OONp2GIpUqy82H3L/UXH6T0XKPSZga5VajNQqMocLU3d0qeDB1JW3naFmNvpHWwjKdVWAZSGU8GBDA+REfCCEIQCEIQCEIQCEIQEhFhASLCEAhCEAhCEAhIcVjKdFd+q6IvxMwQfUzmMy9I+Fp3FJXrN1t4VO/5m1PyBgdZIMZj6VBd+tUSmg953VB9TPK819I2Oq3CMlFelNbtboXa/1AE5DG4l6rF6ju7n33ZnbyudYHpG0vpboU1KYJfFq6jxWVkop3ANi5+g7zybN8yxGLqGriKr1HN7Fjoo+FRwUdhJHWQskootRkbU5eZZCywimyRhWWmSMKQKxSJ4cs7kN2BX8OdPlG1FKg6/2cLStqtNiShPteo5swJ10K8r8JgbkXw5OO2rdlq74vYckzNam6+X1hqR4iCoFKjq9FwNe1jpwPOdLhttlpMtPHKKRY2XELc0HPRudM+dx3nzwFIIYEhhwYEqwPUEaiamL2lxtamaVWuzobXBWnfQ3GoW8cdst2GyXzn3/L6bRwwBBBBFwQbgjqDHT582N9IWKy9ghJqYYn1qLHh1NM+6f0/ee5ZFn+Hx1IVqD7ynRl4OjfCw5GHkaMIQgEIQgEIQgJFhCAQiRYBCE5nP9rlp71OgVLi4eqdUpnmB8TfoOd+EDYzPOaOGF6r2J9lB6zt5KP34Tic429xD3WgBRX4vVqVT9fVX6HzmBi8czlmJYs3tOxu7eZ6dpRZoBisS9Rt92Z3+N2Lt8ieA7CU6h6ydjIWECtUldxJ8QVQXZgo7mUzmFH4xKEZZCwkhxVM8GEjdoETCQuJIxkZMqIysaVkhEQiBFuw3ZJaNIgNiXvoNTJsNhHqsEQEkzpMDg6GFXfNqjg2Lct/4E6nqeUgxUyaoE36nqKeF+LeQjRgSeAmwxqYh95z5LyUdBNbDZUCOEDj3wRHKaezO0FfL6wq0jpoHQ+zUX4WH850b5MDymbjMltyge2ZDnlLG0VrUjodGX3kbmpmjPDdj9oXy7EAm5ouQtVO1/aHcT2+jWV1V1IKsAysOBBFwZFPhCEBIsIQCEIQCEJwm3G1urYSg3DTEVAdf8BT1+I8uHG9gdtRthvlqOHa1MErUqqdah5pTPJerfTqeQqVr+Q4AcBIS1v60A6CRNUhT2qSNjGMZE9TlAe0qZhmCUFudXI9Vf5mR5lmq4dbmxqEeqvTuZwuYZnUrPYXZ2MIkznOWqNa5LE8uXYCSJsfmbKH8FrMAQpq00exGhKlgR5HWXtj9nUxDMzVBuIbVCrevUJHsIfdp9X4k6Cbj+j9Qx8PE11JuR94Sf3i1ZOuJxWU42hrUp1UA94g7n+r2f1k+WZq6uEq3s2gJnZ0MozHCEOmIavSXVqD2Y1E5qCeDW4d5Q2jyGj4tPw7fZ8dTNTDsOFKvu79lPJXHLqJOnED6RkKTlqdNj7Vt1+zDQ/qDEm2SxIQgJH0MO1Rgqi5JsI0TVwiGnT3gPva3qp1C3tcdydIFmhTVA1KmbKovXrDifwL58JGb1GGllXRF5Kv9c5ar4bw1FIe7rUPxVOfyHD6yFGAkVq5fQAtNygQJzmHxYEv08xHWQbhIkOIpgiZy5j3j/twPOBk5nhbXM730XZ8alNsK59al61PuhOq/I/vOJxtQEGM2ZzP7NjKNW+gcBvyHRv0Mo91hEBhIFiQiwEiwmVtLtBTwGHas+p9mlTvY1apHqoPpcnkATAyNu9rfsdPwaLf2qquh4+DT4Gqe/EKOuvKea0l3Rc33jrqbnXiSeZMjbFVK1R8TXbeqVG3ugJ4Cw5KBYAdpG9e8KmarG78iLxpqQHvUlPMMxXDrvHVz7KwxuOWghduPujqZw2a5o9VySbsToOnYQEzHMHqvzZ2P9AS5kmz5rhgH3UsVauF3i7f3aDT1AeJ52tJ8ryc0EpYiqgZHrolS4uFVg27cfCX3L9eB0nb4bBquiqFTTcUCyqPhA5WN5LSS30ed1cNictqrvXAv93WX2G8j+6md1s7tjRrbq1t1avAP7jHlr7p850WL2f3qANVFqYaoBqRdL34N8LA/9JwedejutSvVwRaompNBiPEXsh4OO3HzklldOZa8uy8+Xp1cCoN4AA2G9b2Seo6TzLavO3OIpZfTQHwMUlVHvvEXbxAqgeyF32HkJQyjaPMdcJQLCowK7rqfuBwLm+qAX4HnawPCXRSpYIFKR38Q1/GxLasWPtWPL+uJlkZyy8r2rGaClTuie01R6jfhBJIXzmdvSIteAabc0t4XjLxbwLGGpF2VRxZgv1M63I8D4td6gHqYdQEHLe9lf2JnN5TozP8A3dNm+Z9UfvNHKsbjq6nC4AKp3t+viG0WnyAv5fvwMitTMsKVve31Ew6zWhiNll3iK2fKavNVpq4B8y4v9BI32TxIANDHUK3aoj4cnyI3l+pEnQ37VaOXMLTJxr4jDEDFUWp3NlfR6THotRbqTpwveR/aAdQZRujMe8lTMu85z7RHLijA6NsdeQit6wPeZCYqWaNW5lR9G7PYrxcJh35tSS57gWP6iEzvR/U3svodt8f+swmVdDFiRYEdasqKzuwVEUszE2VVAuST0tPEdpNo2zPEmr6ww1K60EI3SE5uR8TWv2FhynQelPaw1H/4bQOg3WxTg6E8VoacuDN/lHUThTVAAUcB+p6wLNStc9uAHQRl5B4kQ1YVYNSR18UtJS7HhwkRqgAsx0Gs5LOs3NVrC+7eyqNST5dYEecZs1ViT5KOglbDMKJV2UNUOoQnRV6nzk+Fyirvb1Vd0+6rcfMr/KFXKQbkuxY6kkDjBx2eXbYYPFUThcVT8IVF3Cbg0zf8XunTiQNbS7gsw+yr4WLJAXRMSATRqLyfeGita11NteE8yqUHp8RdevObuz21FTD2UsWw50K6kp5f/X6SWLjlcb2PSsLtFht0hMXRsRr96BcdwJlZltd418PgGV65JQ1QCaVEWF617WPGw7iVq2WYSuA5w9B/EFwwQKzacd5bGY+KxFHDK1HCqq30qOtyT+EMdT5ySLlnb6nV8SmFQ0aDM1RjeviGO89RrWPrf1b6k5QMZDem3NJeBkYaOvAeGjlMhJjqbwNRHKYeow1LsFUDiba2HzInS5VkNauP+HUG8OhSscfiACTVxLAM1JeoUG1vPhbXBwZAqUgRdcMprsvxVFIKL86hpiehZZiVwGFUMRv6vUPA1Kz6sfMkyVVb/sdyjds1OqWt7YrFT52Gn6Tl889GmJy9GrZfXqV6Si7YZ7GrYcdyws+l9AAdNLy/mW1deoSQ5UclGkhwG21emwVyaiEgEe8PKRZeMLK9ohXpm1t1hu1KbAMp09llOjDzlLG5MjXfDWptqTQLfdP/AIbE/dnsfV7rJcyoUxisRXQgeO+9uKu6FtzPVibse7GRirKjIWqdQQVYGzKwKsp6EHUGKHmjjqArAHQVVFlf4h8D9uh5eVxMlSdQQQQSCDxBHESi1TqS/g2uRMtJvbOZa+Jr0qNMevUcKO3Vj2AuflA982BolMvw9/eDN8i5t+kJt4PCrRp06SezTRUXyUWH7QkEs5vb3awZbhS62OJq3p4ZCN4eJbWow+FRqfkOc6DE4hKSPUqMFporO7sbKqqLlieQAE+fdpdo2zLFvimuKK/d4WmQQVpDgSDwZj6x+Q92BRS6gliTUqFndjqSzHeZj3JJJ84m/GFr6mMLSqlLwDSHevM7OMy3BuKdTx7CEQZ5mxY+GlyL2sNSx5AdZbwVFMGoJ3WxrjVjqlAHjSpnhv29pvkOZmDlz2Y1bXK/wx+K2rfISz4+9wO8DxQ6/wCkyLLxdeuWNjcniUY6+amOp69SB10dT0PXzlBag63A5E2ZfIzrMj2UFXCtj8XUanhQSKVJbePiivGx9ymObefDjJlnMZ2umrVlty8cWAae+SiK1Rh7qKWI87aCVclyJ8TVO6GSkptUawub6imnLf59ANT0M9bOKuIf7PhRuU3O5u0/UXd7kasLeQmli8etGmMNQI3VFnce8T7QXtfieflaTG2+ze7Xhrvjjl5fPssZnmq018DD2CKu4WBJAUe4pOp7sdSZiXjN6F5t5zi0S8beLeA68XekZaNLQiUtFpNY35Lr8+UgaraSYVd4ga7o1br5DvA6jZujdlZuBZa1T8qMfCU+bXbyUS/n2bGo9gfVXgB1mbh8RurujdDOQCSyqoPAC5IAAFh8pVxXqmwdH/Eh3lvzAMinNWJ04kyGpV3bgHXm38l/3jDVsLDieJ/kJCWgBaJvRsW0BQZXx9HTxBxUWfug97zH7eQlgSzgcHUrOtOmjO7GyqoLEnpaBk0xPefRXsK2Cp/asQtsTWWy0yBehSOtj+NtL9AAOt6vo49FK4IjE4wK+IDE0KV95MOt/VJPvVLc+A5XOs9KgEIQgcv6Scor4vLcRSw7WqWR93UeKqOHakTyDAWnhmBxa1adt3ddLqV4FSDYg97z6YrUg6sh4MpU2NjYix1nzrtzkVXA4yowHrA77WFhXpcqyj4gNGHzgZzPGF45HFZd5OPMSGodwEtpaUMxuMFJSeZ4DvOUxNcuSTzljMcaajE8uQ6CUpBbp6KB05jkY/e5nQ/ENQ3nIVf+uXkYhew6duIgWsP946hrboOvftfpNDO89qYoLRQkUKQ8NVvbf1uRbpfXufIWxlcgbq33m0AHHWaNHDigLf8ANtrzCdh3mLh29r14fUXXruvH39f5P0s0qvgpuLbxCu67D3V5oO55mQXjAYXm5OPNllcr2n70Lxl4XlZSb0QtGFoxqloD2eRNVkT1Y1QSZBNTBY9zNDDIxW9IqShv4Z0NYW1KNwuOQPHW3IGpSp39UcPfbr+Afzm1l9K28bG6WHDRb/8A6BAWniFdAVN7/LXpIFO6AB318zc/qYYndDFlFmb27HRj1t16mRgwJLwJjRHQACLaOo0WdgiKzOxAVVBZmPQAakz1LY30QE7tbMLgaFcKDqf8Vhw/KPmeIgcbspsRisxb7td2iD69dgQi9QPibsPnae2bL7G4XLktSW9Uiz12ALt1A+Edh+s2sPh0pqqU1VUUAKigKqgcgBwkkAhCEAhCEBJzG3myox2HJXSvSu1Jx7QPb/adPFgfKOLoVcNVey7rIfvaQ4Wv/Fpj4D05HtYnNzbNjVNhw/cz3P0m7Cir/aKPquCSGUao3PzU9J4LmeFZKrK6BGv6wHs+a9jAocY0mS7sitAkQxSpJAHEkADnfpI14zew9AYZQ7AGuw9Rf7oH3j+KAqUFwo1scQw1PEUlPIfilWIWJJJ4nUmF4C3heNhKHQvG3kVSraA56lpA1S8YWvH0qRYgAXJ4CQCqTLNFL6L/AJm/+K/7yzXypkQW1a/rgcQtuA6mX8rw6BQ91NuA+G3XvAlwGBFMBmGvur08+8K2LIBRSbbxYi+m8eJ84zE4u+g+srCAsVREljCYOpVdadNGd2NlRQWYnoAIDBN/ZbYnF5k33S7tEGz4h7imuuoHxt2HztO62P8AQ8Bu1swNzoRhVOg/xGHH8o+vKeo0MOlNVRFVUUWVFAVVA5ADhAwdlNhsJlq3prv1yLPiHALnqF+Bew+d50UIQCEIQCEIQCEIQEixIQGVqKupVhdWFiJ4Z6W9jGoffoLpexNvdPC/kf3nu0p5vlVLFUXo1VBR1KntccRA+PvDieGBOk2u2bfLsXUw9Tkd5Dw36ZPquOvTzmlsH6McTmzCqSaOBDDexBX1qtjqlAH2jy3j6o7kWgc5gsGtFRWqAFz/AAqZ/wDcYftIalQsSzG5JuTNPa3ZxsHiq9NKniUkq1FRrm4UMQFbuOB7iYyVhwOhgSQiQgEWEr1q/IQFq1pXLXicZaweDaowVRr+gHU9oCYbDM5CqLkzoMLhEoDkXI1bp2EdRorQXdXVj7Tdew6CQtUgOqVJEWgWiBYDY5Fmhk+Q4jF1BSoU3dzyUeyPiY8FHckCev7I+iKhh92rjN2tV4+ELmghtzvrU+dh25wPPNkvR3i8wIYDw8PfWu4O6eyDi58tOpE9q2Y2MwmXJail6hFnrtY1G7X90dhNxVAAAAAAsANAB0EWAQhCAQhCAQhCAQhCAQhCAQhCAQhEgUs1yPC4tdzE0KVZAQQtRFcAg30vwnP+kHbajk2EBUJ9oqA08Jh9ApYD2io4U0FibdhznTY7HU6FKpWqsFpUkZ6jngqqLkz5a2vz/E53mG8iO1Sq4o4XDgglEv6lMcgfeY9SdbAWDNbM6uJepUqu71XctVq2tvu1zc2FgbAgDovaQVqBHFbjqPaHyn0fkPotwuGytsvazVKoD18RYbxxHFXXsp0A6eZnjmebO1MNUqUqi2emxU9D0YdiLEecDjVB903txHMfKOXEddJfxGAB5WPUaEfOU6lFxxG+OtrN/wBYEFfE30EgAvJGog+ydeanQy1l2WPVNuAHtHkvn37QG4HANVbdUdyeQHUzoUprRXdT/M3NjAblNdynw5nmx6mQM14CO8aBHEAakgDTUmwueE7TZX0X43G7r1FOHw5sfEqr944/BS4/NreRlHHUsOzEKoJZjZVALMx6KBqT5T0fZT0PVq27VxpNGnx8EWNdh0PKmPqfKej7NbE4LLx9zTvVtZsQ9nrN8/dHZbCb8gpZTkuHwlMUsPSWmg5Dix+JmOrHuZdhCAQhCAQhCAQhCAQhCAQhCAQhCAkWJFgEIkrZpmNPDUK2Iqm1KhSeq54ndRSxsOZ0geR+n3bHdFPLaTasFr4q3wg/c0j5sN8/kXrE9AexNlfNa6+s+9SwYI1CcKlcfmPqjsG5NPNMNRr57moViRVxuILVDe/hU+LW7JTWw/KJ9V4HBU6FKnRpKFpUkWmijgqKLAfQQJpzG1uwVDMD4m+9LEAWFVbMrjktWmdGHcWbvbSdRCB8/wC0no7x2Euz0vEpgn76jvVEAvxZbbyaanQgdTOPqUPp14z6wnM7Q+jzL8ddnpeHWN/v6R8J7nmw9lz+YGB81VcMp9oA/vNKm4VAqAAdBpO22k9DmPo7zYYpiqepCi1GuBfQbrHdbzDDylTZr0T5niD9/T+y0gdWqlXc/lpoxv8AMrA49jYEkgAcSTYD5zq9m/RpmGOswp+BQP8Az66spI11p0dGfhz3RrcEz1rZv0cYDAlXWn4tdeFerZ2U66ovs0+J1UA9SZ1MDk9l/RpgMvIqBTWxI/7xW3XZf8NQN2n/AJRfqTOshCAQhCAQhCAQhCAQhCAQhCAQhCAQhCAQhCAkWEIBPLPT9tF4OCpYNDZ8XUvUGv8AApWZh83NMeW9PUp85+nuszZsFJJVMJQCjku81Qm3mf2EDov/AOeNnNMVmLrqT9loEgjQWeqw63O4t/wtPa5yforw6pk2XhQAGw4c93clmY9ySTOrgLCEIBCEIBCJCAsIQgEIkWAQhCAQhCAQhCAQhEgLCESAsIQgEIQgEIQg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g8PEBAQEBAPFA8QDw8QEA8UDw8OEBAQFBAVFBQQFBUXHCYeFxkjGRQVHy8gIycpLDgsFR4xNTAqNSYrLCkBCQoKDgwOFA8PFSwcHB8pKTU1LDUtNS4tKSksNSwqKSkpKTIpKSwpLyopNSksKSksLCkpKSwsLCosKykpNTUsNf/AABEIAMsA+AMBIgACEQEDEQH/xAAcAAABBQEBAQAAAAAAAAAAAAAAAQIDBAUGBwj/xABGEAACAQIDBgIHBgMGAwkBAAABAgADEQQFIQYSMUFRYRNxByIyQlKBkRQjYnKhsTPB8CRTc4KS0RVD4RdEY3Sis8LS8Qj/xAAYAQEBAQEBAAAAAAAAAAAAAAAAAQIDBP/EACERAQEAAwABAwUAAAAAAAAAAAABAgMREjFBYQQhUXHB/9oADAMBAAIRAxEAPwD3GESLAIQhAIQhAIQhAIQhAIQhAIQhAIQlPNM3w+FpmriKqU6Y95mAuegHEnsIFyE8q2h9N6rdcDQ3v/HrXRfNaY1PzI8p53nG3uZYq/iYuvun3KZ+zoO1ksSPO8D6QxWZUKX8WtST89RE/czPO2eWA2+34K//AJmj/vPlx03mLEAseLH1mPmYhWB9YYXOsLV/hYig/wCStTf9jLs+QbTYyza/H4W3g4quoHu75Zf9LXED6mhPDcm9OONp2GIpUqy82H3L/UXH6T0XKPSZga5VajNQqMocLU3d0qeDB1JW3naFmNvpHWwjKdVWAZSGU8GBDA+REfCCEIQCEIQCEIQCEIQEhFhASLCEAhCEAhCEAhIcVjKdFd+q6IvxMwQfUzmMy9I+Fp3FJXrN1t4VO/5m1PyBgdZIMZj6VBd+tUSmg953VB9TPK819I2Oq3CMlFelNbtboXa/1AE5DG4l6rF6ju7n33ZnbyudYHpG0vpboU1KYJfFq6jxWVkop3ANi5+g7zybN8yxGLqGriKr1HN7Fjoo+FRwUdhJHWQskootRkbU5eZZCywimyRhWWmSMKQKxSJ4cs7kN2BX8OdPlG1FKg6/2cLStqtNiShPteo5swJ10K8r8JgbkXw5OO2rdlq74vYckzNam6+X1hqR4iCoFKjq9FwNe1jpwPOdLhttlpMtPHKKRY2XELc0HPRudM+dx3nzwFIIYEhhwYEqwPUEaiamL2lxtamaVWuzobXBWnfQ3GoW8cdst2GyXzn3/L6bRwwBBBBFwQbgjqDHT582N9IWKy9ghJqYYn1qLHh1NM+6f0/ee5ZFn+Hx1IVqD7ynRl4OjfCw5GHkaMIQgEIQgEIQgJFhCAQiRYBCE5nP9rlp71OgVLi4eqdUpnmB8TfoOd+EDYzPOaOGF6r2J9lB6zt5KP34Tic429xD3WgBRX4vVqVT9fVX6HzmBi8czlmJYs3tOxu7eZ6dpRZoBisS9Rt92Z3+N2Lt8ieA7CU6h6ydjIWECtUldxJ8QVQXZgo7mUzmFH4xKEZZCwkhxVM8GEjdoETCQuJIxkZMqIysaVkhEQiBFuw3ZJaNIgNiXvoNTJsNhHqsEQEkzpMDg6GFXfNqjg2Lct/4E6nqeUgxUyaoE36nqKeF+LeQjRgSeAmwxqYh95z5LyUdBNbDZUCOEDj3wRHKaezO0FfL6wq0jpoHQ+zUX4WH850b5MDymbjMltyge2ZDnlLG0VrUjodGX3kbmpmjPDdj9oXy7EAm5ouQtVO1/aHcT2+jWV1V1IKsAysOBBFwZFPhCEBIsIQCEIQCEJwm3G1urYSg3DTEVAdf8BT1+I8uHG9gdtRthvlqOHa1MErUqqdah5pTPJerfTqeQqVr+Q4AcBIS1v60A6CRNUhT2qSNjGMZE9TlAe0qZhmCUFudXI9Vf5mR5lmq4dbmxqEeqvTuZwuYZnUrPYXZ2MIkznOWqNa5LE8uXYCSJsfmbKH8FrMAQpq00exGhKlgR5HWXtj9nUxDMzVBuIbVCrevUJHsIfdp9X4k6Cbj+j9Qx8PE11JuR94Sf3i1ZOuJxWU42hrUp1UA94g7n+r2f1k+WZq6uEq3s2gJnZ0MozHCEOmIavSXVqD2Y1E5qCeDW4d5Q2jyGj4tPw7fZ8dTNTDsOFKvu79lPJXHLqJOnED6RkKTlqdNj7Vt1+zDQ/qDEm2SxIQgJH0MO1Rgqi5JsI0TVwiGnT3gPva3qp1C3tcdydIFmhTVA1KmbKovXrDifwL58JGb1GGllXRF5Kv9c5ar4bw1FIe7rUPxVOfyHD6yFGAkVq5fQAtNygQJzmHxYEv08xHWQbhIkOIpgiZy5j3j/twPOBk5nhbXM730XZ8alNsK59al61PuhOq/I/vOJxtQEGM2ZzP7NjKNW+gcBvyHRv0Mo91hEBhIFiQiwEiwmVtLtBTwGHas+p9mlTvY1apHqoPpcnkATAyNu9rfsdPwaLf2qquh4+DT4Gqe/EKOuvKea0l3Rc33jrqbnXiSeZMjbFVK1R8TXbeqVG3ugJ4Cw5KBYAdpG9e8KmarG78iLxpqQHvUlPMMxXDrvHVz7KwxuOWghduPujqZw2a5o9VySbsToOnYQEzHMHqvzZ2P9AS5kmz5rhgH3UsVauF3i7f3aDT1AeJ52tJ8ryc0EpYiqgZHrolS4uFVg27cfCX3L9eB0nb4bBquiqFTTcUCyqPhA5WN5LSS30ed1cNictqrvXAv93WX2G8j+6md1s7tjRrbq1t1avAP7jHlr7p850WL2f3qANVFqYaoBqRdL34N8LA/9JwedejutSvVwRaompNBiPEXsh4OO3HzklldOZa8uy8+Xp1cCoN4AA2G9b2Seo6TzLavO3OIpZfTQHwMUlVHvvEXbxAqgeyF32HkJQyjaPMdcJQLCowK7rqfuBwLm+qAX4HnawPCXRSpYIFKR38Q1/GxLasWPtWPL+uJlkZyy8r2rGaClTuie01R6jfhBJIXzmdvSIteAabc0t4XjLxbwLGGpF2VRxZgv1M63I8D4td6gHqYdQEHLe9lf2JnN5TozP8A3dNm+Z9UfvNHKsbjq6nC4AKp3t+viG0WnyAv5fvwMitTMsKVve31Ew6zWhiNll3iK2fKavNVpq4B8y4v9BI32TxIANDHUK3aoj4cnyI3l+pEnQ37VaOXMLTJxr4jDEDFUWp3NlfR6THotRbqTpwveR/aAdQZRujMe8lTMu85z7RHLijA6NsdeQit6wPeZCYqWaNW5lR9G7PYrxcJh35tSS57gWP6iEzvR/U3svodt8f+swmVdDFiRYEdasqKzuwVEUszE2VVAuST0tPEdpNo2zPEmr6ww1K60EI3SE5uR8TWv2FhynQelPaw1H/4bQOg3WxTg6E8VoacuDN/lHUThTVAAUcB+p6wLNStc9uAHQRl5B4kQ1YVYNSR18UtJS7HhwkRqgAsx0Gs5LOs3NVrC+7eyqNST5dYEecZs1ViT5KOglbDMKJV2UNUOoQnRV6nzk+Fyirvb1Vd0+6rcfMr/KFXKQbkuxY6kkDjBx2eXbYYPFUThcVT8IVF3Cbg0zf8XunTiQNbS7gsw+yr4WLJAXRMSATRqLyfeGita11NteE8yqUHp8RdevObuz21FTD2UsWw50K6kp5f/X6SWLjlcb2PSsLtFht0hMXRsRr96BcdwJlZltd418PgGV65JQ1QCaVEWF617WPGw7iVq2WYSuA5w9B/EFwwQKzacd5bGY+KxFHDK1HCqq30qOtyT+EMdT5ySLlnb6nV8SmFQ0aDM1RjeviGO89RrWPrf1b6k5QMZDem3NJeBkYaOvAeGjlMhJjqbwNRHKYeow1LsFUDiba2HzInS5VkNauP+HUG8OhSscfiACTVxLAM1JeoUG1vPhbXBwZAqUgRdcMprsvxVFIKL86hpiehZZiVwGFUMRv6vUPA1Kz6sfMkyVVb/sdyjds1OqWt7YrFT52Gn6Tl889GmJy9GrZfXqV6Si7YZ7GrYcdyws+l9AAdNLy/mW1deoSQ5UclGkhwG21emwVyaiEgEe8PKRZeMLK9ohXpm1t1hu1KbAMp09llOjDzlLG5MjXfDWptqTQLfdP/AIbE/dnsfV7rJcyoUxisRXQgeO+9uKu6FtzPVibse7GRirKjIWqdQQVYGzKwKsp6EHUGKHmjjqArAHQVVFlf4h8D9uh5eVxMlSdQQQQSCDxBHESi1TqS/g2uRMtJvbOZa+Jr0qNMevUcKO3Vj2AuflA982BolMvw9/eDN8i5t+kJt4PCrRp06SezTRUXyUWH7QkEs5vb3awZbhS62OJq3p4ZCN4eJbWow+FRqfkOc6DE4hKSPUqMFporO7sbKqqLlieQAE+fdpdo2zLFvimuKK/d4WmQQVpDgSDwZj6x+Q92BRS6gliTUqFndjqSzHeZj3JJJ84m/GFr6mMLSqlLwDSHevM7OMy3BuKdTx7CEQZ5mxY+GlyL2sNSx5AdZbwVFMGoJ3WxrjVjqlAHjSpnhv29pvkOZmDlz2Y1bXK/wx+K2rfISz4+9wO8DxQ6/wCkyLLxdeuWNjcniUY6+amOp69SB10dT0PXzlBag63A5E2ZfIzrMj2UFXCtj8XUanhQSKVJbePiivGx9ymObefDjJlnMZ2umrVlty8cWAae+SiK1Rh7qKWI87aCVclyJ8TVO6GSkptUawub6imnLf59ANT0M9bOKuIf7PhRuU3O5u0/UXd7kasLeQmli8etGmMNQI3VFnce8T7QXtfieflaTG2+ze7Xhrvjjl5fPssZnmq018DD2CKu4WBJAUe4pOp7sdSZiXjN6F5t5zi0S8beLeA68XekZaNLQiUtFpNY35Lr8+UgaraSYVd4ga7o1br5DvA6jZujdlZuBZa1T8qMfCU+bXbyUS/n2bGo9gfVXgB1mbh8RurujdDOQCSyqoPAC5IAAFh8pVxXqmwdH/Eh3lvzAMinNWJ04kyGpV3bgHXm38l/3jDVsLDieJ/kJCWgBaJvRsW0BQZXx9HTxBxUWfug97zH7eQlgSzgcHUrOtOmjO7GyqoLEnpaBk0xPefRXsK2Cp/asQtsTWWy0yBehSOtj+NtL9AAOt6vo49FK4IjE4wK+IDE0KV95MOt/VJPvVLc+A5XOs9KgEIQgcv6Scor4vLcRSw7WqWR93UeKqOHakTyDAWnhmBxa1adt3ddLqV4FSDYg97z6YrUg6sh4MpU2NjYix1nzrtzkVXA4yowHrA77WFhXpcqyj4gNGHzgZzPGF45HFZd5OPMSGodwEtpaUMxuMFJSeZ4DvOUxNcuSTzljMcaajE8uQ6CUpBbp6KB05jkY/e5nQ/ENQ3nIVf+uXkYhew6duIgWsP946hrboOvftfpNDO89qYoLRQkUKQ8NVvbf1uRbpfXufIWxlcgbq33m0AHHWaNHDigLf8ANtrzCdh3mLh29r14fUXXruvH39f5P0s0qvgpuLbxCu67D3V5oO55mQXjAYXm5OPNllcr2n70Lxl4XlZSb0QtGFoxqloD2eRNVkT1Y1QSZBNTBY9zNDDIxW9IqShv4Z0NYW1KNwuOQPHW3IGpSp39UcPfbr+Afzm1l9K28bG6WHDRb/8A6BAWniFdAVN7/LXpIFO6AB318zc/qYYndDFlFmb27HRj1t16mRgwJLwJjRHQACLaOo0WdgiKzOxAVVBZmPQAakz1LY30QE7tbMLgaFcKDqf8Vhw/KPmeIgcbspsRisxb7td2iD69dgQi9QPibsPnae2bL7G4XLktSW9Uiz12ALt1A+Edh+s2sPh0pqqU1VUUAKigKqgcgBwkkAhCEAhCEBJzG3myox2HJXSvSu1Jx7QPb/adPFgfKOLoVcNVey7rIfvaQ4Wv/Fpj4D05HtYnNzbNjVNhw/cz3P0m7Cir/aKPquCSGUao3PzU9J4LmeFZKrK6BGv6wHs+a9jAocY0mS7sitAkQxSpJAHEkADnfpI14zew9AYZQ7AGuw9Rf7oH3j+KAqUFwo1scQw1PEUlPIfilWIWJJJ4nUmF4C3heNhKHQvG3kVSraA56lpA1S8YWvH0qRYgAXJ4CQCqTLNFL6L/AJm/+K/7yzXypkQW1a/rgcQtuA6mX8rw6BQ91NuA+G3XvAlwGBFMBmGvur08+8K2LIBRSbbxYi+m8eJ84zE4u+g+srCAsVREljCYOpVdadNGd2NlRQWYnoAIDBN/ZbYnF5k33S7tEGz4h7imuuoHxt2HztO62P8AQ8Bu1swNzoRhVOg/xGHH8o+vKeo0MOlNVRFVUUWVFAVVA5ADhAwdlNhsJlq3prv1yLPiHALnqF+Bew+d50UIQCEIQCEIQCEIQEixIQGVqKupVhdWFiJ4Z6W9jGoffoLpexNvdPC/kf3nu0p5vlVLFUXo1VBR1KntccRA+PvDieGBOk2u2bfLsXUw9Tkd5Dw36ZPquOvTzmlsH6McTmzCqSaOBDDexBX1qtjqlAH2jy3j6o7kWgc5gsGtFRWqAFz/AAqZ/wDcYftIalQsSzG5JuTNPa3ZxsHiq9NKniUkq1FRrm4UMQFbuOB7iYyVhwOhgSQiQgEWEr1q/IQFq1pXLXicZaweDaowVRr+gHU9oCYbDM5CqLkzoMLhEoDkXI1bp2EdRorQXdXVj7Tdew6CQtUgOqVJEWgWiBYDY5Fmhk+Q4jF1BSoU3dzyUeyPiY8FHckCev7I+iKhh92rjN2tV4+ELmghtzvrU+dh25wPPNkvR3i8wIYDw8PfWu4O6eyDi58tOpE9q2Y2MwmXJail6hFnrtY1G7X90dhNxVAAAAAAsANAB0EWAQhCAQhCAQhCAQhCAQhCAQhCAQhEgUs1yPC4tdzE0KVZAQQtRFcAg30vwnP+kHbajk2EBUJ9oqA08Jh9ApYD2io4U0FibdhznTY7HU6FKpWqsFpUkZ6jngqqLkz5a2vz/E53mG8iO1Sq4o4XDgglEv6lMcgfeY9SdbAWDNbM6uJepUqu71XctVq2tvu1zc2FgbAgDovaQVqBHFbjqPaHyn0fkPotwuGytsvazVKoD18RYbxxHFXXsp0A6eZnjmebO1MNUqUqi2emxU9D0YdiLEecDjVB903txHMfKOXEddJfxGAB5WPUaEfOU6lFxxG+OtrN/wBYEFfE30EgAvJGog+ydeanQy1l2WPVNuAHtHkvn37QG4HANVbdUdyeQHUzoUprRXdT/M3NjAblNdynw5nmx6mQM14CO8aBHEAakgDTUmwueE7TZX0X43G7r1FOHw5sfEqr944/BS4/NreRlHHUsOzEKoJZjZVALMx6KBqT5T0fZT0PVq27VxpNGnx8EWNdh0PKmPqfKej7NbE4LLx9zTvVtZsQ9nrN8/dHZbCb8gpZTkuHwlMUsPSWmg5Dix+JmOrHuZdhCAQhCAQhCAQhCAQhCAQhCAQhCAkWJFgEIkrZpmNPDUK2Iqm1KhSeq54ndRSxsOZ0geR+n3bHdFPLaTasFr4q3wg/c0j5sN8/kXrE9AexNlfNa6+s+9SwYI1CcKlcfmPqjsG5NPNMNRr57moViRVxuILVDe/hU+LW7JTWw/KJ9V4HBU6FKnRpKFpUkWmijgqKLAfQQJpzG1uwVDMD4m+9LEAWFVbMrjktWmdGHcWbvbSdRCB8/wC0no7x2Euz0vEpgn76jvVEAvxZbbyaanQgdTOPqUPp14z6wnM7Q+jzL8ddnpeHWN/v6R8J7nmw9lz+YGB81VcMp9oA/vNKm4VAqAAdBpO22k9DmPo7zYYpiqepCi1GuBfQbrHdbzDDylTZr0T5niD9/T+y0gdWqlXc/lpoxv8AMrA49jYEkgAcSTYD5zq9m/RpmGOswp+BQP8Az66spI11p0dGfhz3RrcEz1rZv0cYDAlXWn4tdeFerZ2U66ovs0+J1UA9SZ1MDk9l/RpgMvIqBTWxI/7xW3XZf8NQN2n/AJRfqTOshCAQhCAQhCAQhCAQhCAQhCAQhCAQhCAQhCAkWEIBPLPT9tF4OCpYNDZ8XUvUGv8AApWZh83NMeW9PUp85+nuszZsFJJVMJQCjku81Qm3mf2EDov/AOeNnNMVmLrqT9loEgjQWeqw63O4t/wtPa5yforw6pk2XhQAGw4c93clmY9ySTOrgLCEIBCEIBCJCAsIQgEIkWAQhCAQhCAQhCAQhEgLCESAsIQgEIQgEIQg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9473" y="3645025"/>
            <a:ext cx="2627927" cy="10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http://content.hwigroup.net/images/news/cooler_master_cm_storm_recon_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04431" y="3861049"/>
            <a:ext cx="1410769" cy="1152128"/>
          </a:xfrm>
          <a:prstGeom prst="rect">
            <a:avLst/>
          </a:prstGeom>
          <a:noFill/>
        </p:spPr>
      </p:pic>
      <p:cxnSp>
        <p:nvCxnSpPr>
          <p:cNvPr id="32" name="Straight Connector 31"/>
          <p:cNvCxnSpPr/>
          <p:nvPr/>
        </p:nvCxnSpPr>
        <p:spPr>
          <a:xfrm>
            <a:off x="179512" y="5013176"/>
            <a:ext cx="856895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Picture 15" descr="http://www.coolermaster-mobile.com/wp-content/uploads/Wake-Up-Folio-Carbon-Texture-Black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84818" y="5355868"/>
            <a:ext cx="1249182" cy="1063887"/>
          </a:xfrm>
          <a:prstGeom prst="rect">
            <a:avLst/>
          </a:prstGeom>
          <a:noFill/>
        </p:spPr>
      </p:pic>
      <p:pic>
        <p:nvPicPr>
          <p:cNvPr id="1041" name="Picture 17" descr="http://www.coolermaster-mobile.com/wp-content/uploads/Cube-Stand-1.jpg"/>
          <p:cNvPicPr>
            <a:picLocks noChangeAspect="1" noChangeArrowheads="1"/>
          </p:cNvPicPr>
          <p:nvPr/>
        </p:nvPicPr>
        <p:blipFill>
          <a:blip r:embed="rId11" cstate="print"/>
          <a:srcRect l="10464"/>
          <a:stretch>
            <a:fillRect/>
          </a:stretch>
        </p:blipFill>
        <p:spPr bwMode="auto">
          <a:xfrm>
            <a:off x="5364089" y="5105400"/>
            <a:ext cx="1646312" cy="1377505"/>
          </a:xfrm>
          <a:prstGeom prst="rect">
            <a:avLst/>
          </a:prstGeom>
          <a:noFill/>
        </p:spPr>
      </p:pic>
      <p:pic>
        <p:nvPicPr>
          <p:cNvPr id="1043" name="Picture 19" descr="http://www.coolermaster-mobile.com/wp-content/uploads/NotePal-A200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15149" y="5445224"/>
            <a:ext cx="2121347" cy="108012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0" y="3284984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Игровое оборудование</a:t>
            </a:r>
            <a:endParaRPr lang="en-US" sz="1600" dirty="0" smtClean="0">
              <a:latin typeface="Century Gothic" pitchFamily="34" charset="0"/>
            </a:endParaRPr>
          </a:p>
        </p:txBody>
      </p:sp>
      <p:pic>
        <p:nvPicPr>
          <p:cNvPr id="30" name="Рисунок 29" descr="CM_Storm_logo_for_white_background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8600" y="3886200"/>
            <a:ext cx="2895600" cy="612031"/>
          </a:xfrm>
          <a:prstGeom prst="rect">
            <a:avLst/>
          </a:prstGeom>
        </p:spPr>
      </p:pic>
      <p:pic>
        <p:nvPicPr>
          <p:cNvPr id="31" name="Рисунок 30" descr="cm-m-logo.jpg"/>
          <p:cNvPicPr>
            <a:picLocks noChangeAspect="1"/>
          </p:cNvPicPr>
          <p:nvPr/>
        </p:nvPicPr>
        <p:blipFill>
          <a:blip r:embed="rId14" cstate="print">
            <a:lum bright="-1000"/>
          </a:blip>
          <a:stretch>
            <a:fillRect/>
          </a:stretch>
        </p:blipFill>
        <p:spPr>
          <a:xfrm>
            <a:off x="228600" y="5581650"/>
            <a:ext cx="2200275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2514600" y="275112"/>
            <a:ext cx="5105400" cy="984885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CM Force 500</a:t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1400" dirty="0" smtClean="0"/>
              <a:t> FOR-500-KKN1</a:t>
            </a:r>
            <a:endParaRPr lang="ru-RU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971800" y="16002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Первый в мире </a:t>
            </a:r>
            <a:r>
              <a:rPr lang="ru-RU" dirty="0" smtClean="0">
                <a:solidFill>
                  <a:srgbClr val="800080"/>
                </a:solidFill>
              </a:rPr>
              <a:t>бюджетный</a:t>
            </a:r>
            <a:r>
              <a:rPr lang="ru-RU" dirty="0" smtClean="0"/>
              <a:t> корпус ATX, где реализована возможность </a:t>
            </a:r>
            <a:r>
              <a:rPr lang="ru-RU" dirty="0" smtClean="0">
                <a:solidFill>
                  <a:srgbClr val="800080"/>
                </a:solidFill>
              </a:rPr>
              <a:t>внутреннего размещения 240-мм радиаторов СВО</a:t>
            </a:r>
            <a:r>
              <a:rPr lang="ru-RU" dirty="0" smtClean="0"/>
              <a:t> (</a:t>
            </a:r>
            <a:r>
              <a:rPr lang="ru-RU" dirty="0" err="1" smtClean="0"/>
              <a:t>Seidon</a:t>
            </a:r>
            <a:r>
              <a:rPr lang="ru-RU" dirty="0" smtClean="0"/>
              <a:t> 240</a:t>
            </a:r>
            <a:r>
              <a:rPr lang="en-US" dirty="0" smtClean="0"/>
              <a:t>M</a:t>
            </a:r>
            <a:r>
              <a:rPr lang="ru-RU" dirty="0" smtClean="0"/>
              <a:t>)</a:t>
            </a:r>
            <a:endParaRPr lang="ru-RU" sz="1600" dirty="0" smtClean="0">
              <a:latin typeface="Calibri" pitchFamily="34" charset="0"/>
            </a:endParaRPr>
          </a:p>
        </p:txBody>
      </p:sp>
      <p:pic>
        <p:nvPicPr>
          <p:cNvPr id="10" name="Рисунок 9" descr="CM Force 500_45 degree_transp_794x1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747852"/>
            <a:ext cx="2925006" cy="4424348"/>
          </a:xfrm>
          <a:prstGeom prst="rect">
            <a:avLst/>
          </a:prstGeom>
        </p:spPr>
      </p:pic>
      <p:pic>
        <p:nvPicPr>
          <p:cNvPr id="11" name="Рисунок 10" descr="CM Force 500_right panel_transp_1237x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4084446"/>
            <a:ext cx="2387775" cy="2316354"/>
          </a:xfrm>
          <a:prstGeom prst="rect">
            <a:avLst/>
          </a:prstGeom>
        </p:spPr>
      </p:pic>
      <p:pic>
        <p:nvPicPr>
          <p:cNvPr id="12" name="Рисунок 11" descr="CM Force 500_right interior_transp_1242x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0789" y="4084447"/>
            <a:ext cx="2366011" cy="2286000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505200" y="2514600"/>
            <a:ext cx="495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Классический лаконичный дизайн передней панели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lang="ru-RU" altLang="zh-TW" sz="1600" dirty="0" smtClean="0">
                <a:cs typeface="Arial" pitchFamily="34" charset="0"/>
              </a:rPr>
              <a:t>Вентилируемая правая панель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Порт 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USB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3.0 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Super Speed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(внутреннее подключение)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Внешний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3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,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5” 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отсек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</a:t>
            </a:r>
            <a:r>
              <a:rPr kumimoji="0" lang="en-US" altLang="zh-TW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для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карт</a:t>
            </a:r>
            <a:r>
              <a:rPr kumimoji="0" lang="en-US" altLang="zh-TW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ридер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а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ru-RU" altLang="zh-TW" sz="1600" dirty="0" smtClean="0">
                <a:solidFill>
                  <a:srgbClr val="800080"/>
                </a:solidFill>
                <a:ea typeface="Times New Roman" pitchFamily="18" charset="0"/>
                <a:cs typeface="Lucida Sans"/>
              </a:rPr>
              <a:t>Верхнее расположение блока питания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3710" y="3505200"/>
            <a:ext cx="1750290" cy="20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1935"/>
            <a:ext cx="2424100" cy="373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620000" cy="1200329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Elite </a:t>
            </a:r>
            <a:r>
              <a:rPr lang="ru-RU" dirty="0" smtClean="0">
                <a:latin typeface="+mj-lt"/>
                <a:ea typeface="新細明體" pitchFamily="18" charset="-120"/>
              </a:rPr>
              <a:t>241</a:t>
            </a:r>
            <a:r>
              <a:rPr lang="en-US" dirty="0" smtClean="0">
                <a:latin typeface="+mj-lt"/>
                <a:ea typeface="新細明體" pitchFamily="18" charset="-120"/>
              </a:rPr>
              <a:t/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2800" dirty="0" smtClean="0">
                <a:latin typeface="+mj-lt"/>
                <a:ea typeface="新細明體" pitchFamily="18" charset="-120"/>
              </a:rPr>
              <a:t>ATX / </a:t>
            </a:r>
            <a:r>
              <a:rPr lang="en-US" sz="2800" dirty="0" err="1" smtClean="0">
                <a:latin typeface="+mj-lt"/>
                <a:ea typeface="新細明體" pitchFamily="18" charset="-120"/>
              </a:rPr>
              <a:t>microATX</a:t>
            </a:r>
            <a:endParaRPr lang="ru-RU" sz="2800" dirty="0" smtClean="0">
              <a:latin typeface="+mj-lt"/>
              <a:ea typeface="新細明體" pitchFamily="18" charset="-12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276600" y="1600200"/>
            <a:ext cx="58674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spcAft>
                <a:spcPts val="4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Компактный корпус </a:t>
            </a:r>
            <a:r>
              <a:rPr lang="ru-RU" dirty="0" smtClean="0">
                <a:solidFill>
                  <a:srgbClr val="800080"/>
                </a:solidFill>
                <a:latin typeface="Calibri" pitchFamily="34" charset="0"/>
              </a:rPr>
              <a:t>глубиной всего 37 см</a:t>
            </a:r>
          </a:p>
          <a:p>
            <a:pPr marL="261938" indent="-261938">
              <a:spcAft>
                <a:spcPts val="4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Поддержка всех мат. плат </a:t>
            </a:r>
            <a:r>
              <a:rPr lang="en-US" dirty="0" smtClean="0">
                <a:latin typeface="Calibri" pitchFamily="34" charset="0"/>
              </a:rPr>
              <a:t>ATX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/ </a:t>
            </a:r>
            <a:r>
              <a:rPr lang="en-US" dirty="0" err="1" smtClean="0">
                <a:latin typeface="Calibri" pitchFamily="34" charset="0"/>
              </a:rPr>
              <a:t>microATX</a:t>
            </a:r>
            <a:r>
              <a:rPr lang="ru-RU" dirty="0" smtClean="0">
                <a:latin typeface="Calibri" pitchFamily="34" charset="0"/>
              </a:rPr>
              <a:t> и длинных видеокарт (до </a:t>
            </a:r>
            <a:r>
              <a:rPr lang="en-US" dirty="0" smtClean="0">
                <a:latin typeface="Calibri" pitchFamily="34" charset="0"/>
              </a:rPr>
              <a:t>HD</a:t>
            </a:r>
            <a:r>
              <a:rPr lang="ru-RU" dirty="0" smtClean="0">
                <a:latin typeface="Calibri" pitchFamily="34" charset="0"/>
              </a:rPr>
              <a:t> 7870 / </a:t>
            </a:r>
            <a:r>
              <a:rPr lang="en-US" dirty="0" smtClean="0">
                <a:latin typeface="Calibri" pitchFamily="34" charset="0"/>
              </a:rPr>
              <a:t>GTX</a:t>
            </a:r>
            <a:r>
              <a:rPr lang="ru-RU" dirty="0" smtClean="0">
                <a:latin typeface="Calibri" pitchFamily="34" charset="0"/>
              </a:rPr>
              <a:t> 570)</a:t>
            </a:r>
          </a:p>
          <a:p>
            <a:pPr marL="261938" indent="-261938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4</a:t>
            </a:r>
            <a:r>
              <a:rPr lang="ru-RU" dirty="0" smtClean="0">
                <a:latin typeface="Calibri" pitchFamily="34" charset="0"/>
              </a:rPr>
              <a:t> версии:</a:t>
            </a:r>
            <a:r>
              <a:rPr lang="en-US" dirty="0" smtClean="0">
                <a:latin typeface="Calibri" pitchFamily="34" charset="0"/>
              </a:rPr>
              <a:t> USB 3.0 </a:t>
            </a:r>
            <a:r>
              <a:rPr lang="ru-RU" dirty="0" smtClean="0">
                <a:latin typeface="Calibri" pitchFamily="34" charset="0"/>
              </a:rPr>
              <a:t>или </a:t>
            </a:r>
            <a:r>
              <a:rPr lang="en-US" dirty="0" smtClean="0">
                <a:latin typeface="Calibri" pitchFamily="34" charset="0"/>
              </a:rPr>
              <a:t>USB 2.0 / c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картридером</a:t>
            </a:r>
            <a:r>
              <a:rPr lang="ru-RU" dirty="0" smtClean="0">
                <a:latin typeface="Calibri" pitchFamily="34" charset="0"/>
              </a:rPr>
              <a:t> или без</a:t>
            </a:r>
          </a:p>
          <a:p>
            <a:pPr marL="261938" indent="-261938">
              <a:spcAft>
                <a:spcPts val="4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800080"/>
                </a:solidFill>
                <a:latin typeface="Calibri" pitchFamily="34" charset="0"/>
              </a:rPr>
              <a:t>Встроенный замок боковой панели с уникальным ключом</a:t>
            </a:r>
            <a:r>
              <a:rPr lang="ru-RU" dirty="0" smtClean="0">
                <a:latin typeface="Calibri" pitchFamily="34" charset="0"/>
              </a:rPr>
              <a:t> и стальной анкер для крепления к столу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6200" y="5527278"/>
            <a:ext cx="9067800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spcAft>
                <a:spcPts val="4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Глянцевая передняя панель с синими </a:t>
            </a:r>
            <a:r>
              <a:rPr lang="en-US" dirty="0" smtClean="0">
                <a:latin typeface="Calibri" pitchFamily="34" charset="0"/>
              </a:rPr>
              <a:t>LED </a:t>
            </a:r>
            <a:r>
              <a:rPr lang="ru-RU" dirty="0" smtClean="0">
                <a:latin typeface="Calibri" pitchFamily="34" charset="0"/>
              </a:rPr>
              <a:t>полосами и интерфейсами по выбору</a:t>
            </a:r>
            <a:endParaRPr lang="en-US" dirty="0" smtClean="0">
              <a:latin typeface="Calibri" pitchFamily="34" charset="0"/>
            </a:endParaRPr>
          </a:p>
          <a:p>
            <a:pPr marL="261938" indent="-261938">
              <a:spcAft>
                <a:spcPts val="4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Задний вентилятор, вент. отверстия боковой панели и место под 120-мм вентилятор</a:t>
            </a:r>
          </a:p>
          <a:p>
            <a:pPr marL="261938" indent="-261938">
              <a:spcAft>
                <a:spcPts val="4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Комбинированные корзины: 5,25” </a:t>
            </a:r>
            <a:r>
              <a:rPr lang="en-US" dirty="0" smtClean="0">
                <a:latin typeface="Calibri" pitchFamily="34" charset="0"/>
              </a:rPr>
              <a:t>ODD</a:t>
            </a:r>
            <a:r>
              <a:rPr lang="ru-RU" dirty="0" smtClean="0">
                <a:latin typeface="Calibri" pitchFamily="34" charset="0"/>
              </a:rPr>
              <a:t> (</a:t>
            </a:r>
            <a:r>
              <a:rPr lang="en-US" dirty="0" smtClean="0">
                <a:latin typeface="Calibri" pitchFamily="34" charset="0"/>
              </a:rPr>
              <a:t>Tool-Free</a:t>
            </a:r>
            <a:r>
              <a:rPr lang="ru-RU" dirty="0" smtClean="0">
                <a:latin typeface="Calibri" pitchFamily="34" charset="0"/>
              </a:rPr>
              <a:t>) / 3,5” </a:t>
            </a:r>
            <a:r>
              <a:rPr lang="en-US" dirty="0" smtClean="0">
                <a:latin typeface="Calibri" pitchFamily="34" charset="0"/>
              </a:rPr>
              <a:t>HDD </a:t>
            </a:r>
            <a:r>
              <a:rPr lang="ru-RU" dirty="0" smtClean="0">
                <a:latin typeface="Calibri" pitchFamily="34" charset="0"/>
              </a:rPr>
              <a:t>вверху и 3,5” / 2,5” внизу</a:t>
            </a:r>
            <a:endParaRPr lang="en-US" dirty="0" smtClean="0">
              <a:latin typeface="Calibri" pitchFamily="34" charset="0"/>
            </a:endParaRPr>
          </a:p>
        </p:txBody>
      </p:sp>
      <p:pic>
        <p:nvPicPr>
          <p:cNvPr id="228353" name="Рисунок 2" descr="image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57600"/>
            <a:ext cx="1600200" cy="17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2514600" y="275112"/>
            <a:ext cx="5105400" cy="984885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CMP 102</a:t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1400" dirty="0" smtClean="0"/>
              <a:t> RC-102C-KKN2</a:t>
            </a:r>
            <a:endParaRPr lang="ru-RU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971800" y="1600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Новейший </a:t>
            </a:r>
            <a:r>
              <a:rPr lang="ru-RU" b="1" dirty="0" err="1" smtClean="0">
                <a:solidFill>
                  <a:srgbClr val="800080"/>
                </a:solidFill>
              </a:rPr>
              <a:t>супербюджетный</a:t>
            </a:r>
            <a:r>
              <a:rPr lang="ru-RU" dirty="0" smtClean="0"/>
              <a:t> корпус </a:t>
            </a:r>
            <a:r>
              <a:rPr lang="en-US" dirty="0" smtClean="0"/>
              <a:t>Mini Tower </a:t>
            </a:r>
            <a:r>
              <a:rPr lang="ru-RU" dirty="0" smtClean="0"/>
              <a:t>ATX</a:t>
            </a:r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7" name="32-конечная звезда 6"/>
          <p:cNvSpPr/>
          <p:nvPr/>
        </p:nvSpPr>
        <p:spPr>
          <a:xfrm>
            <a:off x="7543800" y="304800"/>
            <a:ext cx="1600200" cy="160020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20476492">
            <a:off x="7757798" y="8660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00400" y="1915054"/>
            <a:ext cx="4953000" cy="17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lang="ru-RU" altLang="zh-TW" sz="1600" dirty="0" smtClean="0">
                <a:ea typeface="Times New Roman" pitchFamily="18" charset="0"/>
                <a:cs typeface="Lucida Sans"/>
              </a:rPr>
              <a:t>Поддержка до 6 вентиляторов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Lucida Sans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lang="ru-RU" altLang="zh-TW" sz="1600" dirty="0" smtClean="0">
                <a:cs typeface="Arial" pitchFamily="34" charset="0"/>
              </a:rPr>
              <a:t>Поддержка видеокарт до 322 мм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Только 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USB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</a:t>
            </a:r>
            <a:r>
              <a:rPr lang="ru-RU" altLang="zh-TW" sz="1600" dirty="0" smtClean="0">
                <a:ea typeface="Times New Roman" pitchFamily="18" charset="0"/>
                <a:cs typeface="Lucida Sans"/>
              </a:rPr>
              <a:t>2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.0 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– </a:t>
            </a:r>
            <a:r>
              <a:rPr lang="ru-RU" altLang="zh-TW" sz="1600" dirty="0" smtClean="0">
                <a:ea typeface="Times New Roman" pitchFamily="18" charset="0"/>
                <a:cs typeface="Lucida Sans"/>
              </a:rPr>
              <a:t>для проектов </a:t>
            </a:r>
            <a:r>
              <a:rPr lang="ru-RU" altLang="zh-TW" sz="1600" dirty="0" err="1" smtClean="0">
                <a:ea typeface="Times New Roman" pitchFamily="18" charset="0"/>
                <a:cs typeface="Lucida Sans"/>
              </a:rPr>
              <a:t>эконом-класса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Внешний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3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,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5” 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отсек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</a:t>
            </a:r>
            <a:r>
              <a:rPr kumimoji="0" lang="en-US" altLang="zh-TW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для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 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карт</a:t>
            </a:r>
            <a:r>
              <a:rPr kumimoji="0" lang="en-US" altLang="zh-TW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ридер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Lucida Sans"/>
              </a:rPr>
              <a:t>а</a:t>
            </a:r>
            <a:r>
              <a:rPr kumimoji="0" lang="ru-RU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</a:pPr>
            <a:r>
              <a:rPr lang="ru-RU" altLang="zh-TW" sz="1600" dirty="0" smtClean="0">
                <a:cs typeface="Arial" pitchFamily="34" charset="0"/>
              </a:rPr>
              <a:t>Сталь 0,5 мм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ts val="300"/>
              </a:spcAft>
              <a:buFontTx/>
              <a:buChar char="•"/>
            </a:pPr>
            <a:r>
              <a:rPr lang="ru-RU" altLang="zh-TW" sz="1600" dirty="0" smtClean="0">
                <a:solidFill>
                  <a:srgbClr val="800080"/>
                </a:solidFill>
                <a:ea typeface="Times New Roman" pitchFamily="18" charset="0"/>
                <a:cs typeface="Lucida Sans"/>
              </a:rPr>
              <a:t>Верхнее расположение блока питания</a:t>
            </a:r>
            <a:endParaRPr kumimoji="0" lang="ru-RU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3" name="圖片 58" descr="Z:\CASE\CMP series\CMP 102\Photo\JPG\RC-101C~1A.jpg"/>
          <p:cNvPicPr>
            <a:picLocks noChangeAspect="1"/>
          </p:cNvPicPr>
          <p:nvPr/>
        </p:nvPicPr>
        <p:blipFill>
          <a:blip r:embed="rId2" cstate="print"/>
          <a:srcRect l="12713" r="18927"/>
          <a:stretch>
            <a:fillRect/>
          </a:stretch>
        </p:blipFill>
        <p:spPr bwMode="auto">
          <a:xfrm>
            <a:off x="236343" y="1555407"/>
            <a:ext cx="2583057" cy="377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838" y="3810000"/>
            <a:ext cx="1188562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圖片 45" descr="Z:\CASE\CMP series\CMP 102\Photo\JPG\RC-101C~6.jpg"/>
          <p:cNvPicPr>
            <a:picLocks noChangeAspect="1"/>
          </p:cNvPicPr>
          <p:nvPr/>
        </p:nvPicPr>
        <p:blipFill>
          <a:blip r:embed="rId4" cstate="print"/>
          <a:srcRect l="4889" r="3289"/>
          <a:stretch>
            <a:fillRect/>
          </a:stretch>
        </p:blipFill>
        <p:spPr bwMode="auto">
          <a:xfrm>
            <a:off x="5715000" y="3733800"/>
            <a:ext cx="2463209" cy="268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Серия </a:t>
            </a:r>
            <a:r>
              <a:rPr lang="en-US" dirty="0" smtClean="0"/>
              <a:t>K</a:t>
            </a:r>
            <a:br>
              <a:rPr lang="en-US" dirty="0" smtClean="0"/>
            </a:br>
            <a:r>
              <a:rPr lang="en-US" sz="3100" dirty="0" smtClean="0"/>
              <a:t>K</a:t>
            </a:r>
            <a:r>
              <a:rPr lang="ru-RU" sz="3100" dirty="0" smtClean="0"/>
              <a:t>28</a:t>
            </a:r>
            <a:r>
              <a:rPr lang="en-US" sz="3100" dirty="0" smtClean="0"/>
              <a:t>0</a:t>
            </a:r>
            <a:r>
              <a:rPr lang="ru-RU" sz="3100" dirty="0" smtClean="0"/>
              <a:t> / </a:t>
            </a:r>
            <a:r>
              <a:rPr lang="en-US" sz="3100" dirty="0" smtClean="0"/>
              <a:t>K350 / K380 / K550</a:t>
            </a:r>
            <a:endParaRPr lang="ru-RU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04890"/>
            <a:ext cx="838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Midi ATX </a:t>
            </a:r>
            <a:r>
              <a:rPr lang="ru-RU" sz="2000" dirty="0" smtClean="0">
                <a:latin typeface="+mn-lt"/>
              </a:rPr>
              <a:t>корпуса высокого качеств</a:t>
            </a:r>
            <a:r>
              <a:rPr lang="ru-RU" sz="2000" dirty="0" smtClean="0"/>
              <a:t>а с </a:t>
            </a:r>
            <a:r>
              <a:rPr lang="en-US" sz="2000" dirty="0" smtClean="0"/>
              <a:t>USB 3.0 </a:t>
            </a:r>
            <a:r>
              <a:rPr lang="ru-RU" sz="2000" dirty="0" smtClean="0"/>
              <a:t>и </a:t>
            </a:r>
            <a:r>
              <a:rPr lang="en-US" sz="2000" dirty="0" smtClean="0"/>
              <a:t>Tool-free</a:t>
            </a:r>
            <a:r>
              <a:rPr lang="ru-RU" sz="2000" dirty="0" smtClean="0">
                <a:latin typeface="+mn-lt"/>
              </a:rPr>
              <a:t> по доступной цене</a:t>
            </a:r>
            <a:endParaRPr lang="ru-RU" sz="2000" dirty="0">
              <a:latin typeface="+mn-lt"/>
            </a:endParaRPr>
          </a:p>
        </p:txBody>
      </p:sp>
      <p:pic>
        <p:nvPicPr>
          <p:cNvPr id="171013" name="Рисунок 18" descr="K380_top1_w20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108968"/>
            <a:ext cx="1689019" cy="278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4" name="Рисунок 21" descr="K550_top1_w24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1" y="2057400"/>
            <a:ext cx="205882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9473" y="5181600"/>
            <a:ext cx="21465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n-lt"/>
              </a:rPr>
              <a:t>K280</a:t>
            </a:r>
            <a:endParaRPr lang="ru-RU" sz="1600" b="1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До 3 вентиляторов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Видеокарты до 315 мм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err="1" smtClean="0">
                <a:latin typeface="+mn-lt"/>
              </a:rPr>
              <a:t>Кулер</a:t>
            </a:r>
            <a:r>
              <a:rPr lang="ru-RU" sz="1400" dirty="0" smtClean="0">
                <a:latin typeface="+mn-lt"/>
              </a:rPr>
              <a:t> до 162 мм</a:t>
            </a:r>
            <a:endParaRPr lang="ru-RU" sz="1400" dirty="0"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67200" y="5181600"/>
            <a:ext cx="2372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n-lt"/>
              </a:rPr>
              <a:t>K380</a:t>
            </a:r>
            <a:endParaRPr lang="ru-RU" sz="1600" b="1" dirty="0" smtClean="0">
              <a:latin typeface="+mn-lt"/>
            </a:endParaRP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До </a:t>
            </a:r>
            <a:r>
              <a:rPr lang="en-US" sz="1400" dirty="0" smtClean="0">
                <a:latin typeface="+mn-lt"/>
              </a:rPr>
              <a:t>4</a:t>
            </a:r>
            <a:r>
              <a:rPr lang="ru-RU" sz="1400" dirty="0" smtClean="0">
                <a:latin typeface="+mn-lt"/>
              </a:rPr>
              <a:t> вентиляторов</a:t>
            </a: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Видеокарты до 316,6 мм</a:t>
            </a:r>
          </a:p>
          <a:p>
            <a:pPr indent="176213">
              <a:buFont typeface="Arial" pitchFamily="34" charset="0"/>
              <a:buChar char="•"/>
            </a:pPr>
            <a:r>
              <a:rPr lang="ru-RU" sz="1400" dirty="0" err="1" smtClean="0">
                <a:latin typeface="+mn-lt"/>
              </a:rPr>
              <a:t>Кулер</a:t>
            </a:r>
            <a:r>
              <a:rPr lang="ru-RU" sz="1400" dirty="0" smtClean="0">
                <a:latin typeface="+mn-lt"/>
              </a:rPr>
              <a:t> до 155 мм</a:t>
            </a: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Прозрачная стенка</a:t>
            </a:r>
            <a:endParaRPr lang="ru-RU" sz="1400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05600" y="5181600"/>
            <a:ext cx="2274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n-lt"/>
              </a:rPr>
              <a:t>K550</a:t>
            </a:r>
            <a:endParaRPr lang="ru-RU" sz="1600" b="1" dirty="0" smtClean="0">
              <a:latin typeface="+mn-lt"/>
            </a:endParaRP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До </a:t>
            </a:r>
            <a:r>
              <a:rPr lang="en-US" sz="1400" dirty="0" smtClean="0">
                <a:latin typeface="+mn-lt"/>
              </a:rPr>
              <a:t>7</a:t>
            </a:r>
            <a:r>
              <a:rPr lang="ru-RU" sz="1400" dirty="0" smtClean="0">
                <a:latin typeface="+mn-lt"/>
              </a:rPr>
              <a:t> вентиляторов</a:t>
            </a: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Видеокарты до 400 мм</a:t>
            </a:r>
          </a:p>
          <a:p>
            <a:pPr indent="176213">
              <a:buFont typeface="Arial" pitchFamily="34" charset="0"/>
              <a:buChar char="•"/>
            </a:pPr>
            <a:r>
              <a:rPr lang="ru-RU" sz="1400" dirty="0" err="1" smtClean="0">
                <a:latin typeface="+mn-lt"/>
              </a:rPr>
              <a:t>Кулер</a:t>
            </a:r>
            <a:r>
              <a:rPr lang="ru-RU" sz="1400" dirty="0" smtClean="0">
                <a:latin typeface="+mn-lt"/>
              </a:rPr>
              <a:t> до 157 мм</a:t>
            </a:r>
          </a:p>
          <a:p>
            <a:pPr indent="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Прозрачная стенка</a:t>
            </a:r>
            <a:endParaRPr lang="ru-RU" sz="1400" dirty="0">
              <a:latin typeface="+mn-lt"/>
            </a:endParaRPr>
          </a:p>
        </p:txBody>
      </p:sp>
      <p:pic>
        <p:nvPicPr>
          <p:cNvPr id="10" name="圖片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175054"/>
            <a:ext cx="2250405" cy="27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209800" y="5181600"/>
            <a:ext cx="2146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n-lt"/>
              </a:rPr>
              <a:t>K350</a:t>
            </a:r>
            <a:endParaRPr lang="ru-RU" sz="1600" b="1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До </a:t>
            </a:r>
            <a:r>
              <a:rPr lang="en-US" sz="1400" dirty="0" smtClean="0">
                <a:latin typeface="+mn-lt"/>
              </a:rPr>
              <a:t>4</a:t>
            </a:r>
            <a:r>
              <a:rPr lang="ru-RU" sz="1400" dirty="0" smtClean="0">
                <a:latin typeface="+mn-lt"/>
              </a:rPr>
              <a:t> вентиляторов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Видеокарты до 315 мм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err="1" smtClean="0">
                <a:latin typeface="+mn-lt"/>
              </a:rPr>
              <a:t>Кулер</a:t>
            </a:r>
            <a:r>
              <a:rPr lang="ru-RU" sz="1400" dirty="0" smtClean="0">
                <a:latin typeface="+mn-lt"/>
              </a:rPr>
              <a:t> до 1</a:t>
            </a:r>
            <a:r>
              <a:rPr lang="en-US" sz="1400" dirty="0" smtClean="0">
                <a:latin typeface="+mn-lt"/>
              </a:rPr>
              <a:t>48,5</a:t>
            </a:r>
            <a:r>
              <a:rPr lang="ru-RU" sz="1400" dirty="0" smtClean="0">
                <a:latin typeface="+mn-lt"/>
              </a:rPr>
              <a:t> мм</a:t>
            </a:r>
            <a:endParaRPr lang="en-US" sz="1400" dirty="0" smtClean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ru-RU" sz="1400" dirty="0" smtClean="0"/>
              <a:t>Прозрачная стенка</a:t>
            </a:r>
          </a:p>
        </p:txBody>
      </p:sp>
      <p:pic>
        <p:nvPicPr>
          <p:cNvPr id="171012" name="Рисунок 17" descr="K280_top1_w200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246" y="2202520"/>
            <a:ext cx="1714282" cy="267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P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25650"/>
            <a:ext cx="7086600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8229600" cy="6461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Блоки питания</a:t>
            </a:r>
            <a:endParaRPr lang="en-US" altLang="zh-TW" dirty="0" smtClean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4038600" y="1623986"/>
            <a:ext cx="1060704" cy="9144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>
              <a:latin typeface="Verdana" pitchFamily="34" charset="0"/>
            </a:endParaRP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191000" y="2057400"/>
            <a:ext cx="7665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V Series</a:t>
            </a:r>
            <a:endParaRPr lang="en-US" altLang="zh-TW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梯形 3"/>
          <p:cNvSpPr/>
          <p:nvPr/>
        </p:nvSpPr>
        <p:spPr>
          <a:xfrm>
            <a:off x="3252782" y="2552680"/>
            <a:ext cx="2643206" cy="1428760"/>
          </a:xfrm>
          <a:prstGeom prst="trapezoid">
            <a:avLst>
              <a:gd name="adj" fmla="val 5634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梯形 4"/>
          <p:cNvSpPr/>
          <p:nvPr/>
        </p:nvSpPr>
        <p:spPr>
          <a:xfrm>
            <a:off x="2466964" y="3981440"/>
            <a:ext cx="4214842" cy="1428760"/>
          </a:xfrm>
          <a:prstGeom prst="trapezoid">
            <a:avLst>
              <a:gd name="adj" fmla="val 5530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梯形 5"/>
          <p:cNvSpPr/>
          <p:nvPr/>
        </p:nvSpPr>
        <p:spPr>
          <a:xfrm>
            <a:off x="1981200" y="5410200"/>
            <a:ext cx="5181600" cy="762000"/>
          </a:xfrm>
          <a:prstGeom prst="trapezoid">
            <a:avLst>
              <a:gd name="adj" fmla="val 64154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962400" y="2362200"/>
            <a:ext cx="11673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V Series</a:t>
            </a:r>
          </a:p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semi-modular</a:t>
            </a:r>
            <a:endParaRPr lang="en-US" altLang="zh-TW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733800" y="56388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Elite Power Series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524000" y="4419600"/>
            <a:ext cx="12025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sym typeface="Verdana" pitchFamily="34" charset="0"/>
              </a:rPr>
              <a:t>Mainstream</a:t>
            </a:r>
            <a:endParaRPr lang="en-US" altLang="zh-TW" sz="1200" b="1" i="1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2221274" y="1828800"/>
            <a:ext cx="14766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sym typeface="Verdana" pitchFamily="34" charset="0"/>
              </a:rPr>
              <a:t>High-End </a:t>
            </a:r>
          </a:p>
          <a:p>
            <a:r>
              <a:rPr lang="en-US" altLang="zh-TW" sz="1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sym typeface="Verdana" pitchFamily="34" charset="0"/>
              </a:rPr>
              <a:t>(For Enthusiasts)</a:t>
            </a:r>
            <a:endParaRPr lang="en-US" altLang="zh-TW" sz="1000" b="1" i="1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097419" y="4114800"/>
            <a:ext cx="77938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G Series</a:t>
            </a:r>
            <a:endParaRPr lang="en-US" altLang="zh-TW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830806" y="4538990"/>
            <a:ext cx="14269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Thunder M Series</a:t>
            </a:r>
            <a:endParaRPr lang="en-US" altLang="zh-TW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" name="Rectangle 21"/>
          <p:cNvSpPr>
            <a:spLocks noChangeArrowheads="1"/>
          </p:cNvSpPr>
          <p:nvPr/>
        </p:nvSpPr>
        <p:spPr bwMode="auto">
          <a:xfrm>
            <a:off x="1524000" y="152400"/>
            <a:ext cx="678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altLang="zh-TW" sz="4400" dirty="0" smtClean="0">
                <a:cs typeface="Arial" pitchFamily="34" charset="0"/>
              </a:rPr>
              <a:t>Позиционирование</a:t>
            </a:r>
            <a:endParaRPr lang="en-US" altLang="zh-TW" sz="4400" dirty="0">
              <a:cs typeface="Arial" pitchFamily="34" charset="0"/>
            </a:endParaRPr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3962400" y="3581400"/>
            <a:ext cx="1066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GM Series</a:t>
            </a:r>
            <a:endParaRPr lang="en-US" altLang="zh-TW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4061524" y="3091190"/>
            <a:ext cx="104387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GX II Series</a:t>
            </a:r>
            <a:endParaRPr lang="en-US" altLang="zh-TW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3276600" y="5029200"/>
            <a:ext cx="2590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latin typeface="Verdana" pitchFamily="34" charset="0"/>
              </a:rPr>
              <a:t>Thunder (B) Series</a:t>
            </a: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854827" y="5562600"/>
            <a:ext cx="1154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sym typeface="Verdana" pitchFamily="34" charset="0"/>
              </a:rPr>
              <a:t>Entry Level</a:t>
            </a:r>
            <a:endParaRPr lang="en-US" altLang="zh-TW" sz="1200" b="1" i="1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074027" y="2971800"/>
            <a:ext cx="12923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sym typeface="Verdana" pitchFamily="34" charset="0"/>
              </a:rPr>
              <a:t>Performance</a:t>
            </a:r>
            <a:endParaRPr lang="en-US" altLang="zh-TW" sz="1200" b="1" i="1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858000" cy="9144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V</a:t>
            </a:r>
            <a:r>
              <a:rPr lang="ru-RU" dirty="0" smtClean="0">
                <a:latin typeface="+mj-lt"/>
              </a:rPr>
              <a:t>1200</a:t>
            </a:r>
            <a:endParaRPr lang="ru-RU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1600200"/>
            <a:ext cx="5257800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600"/>
              </a:lnSpc>
              <a:buFont typeface="Arial" pitchFamily="34" charset="0"/>
              <a:buChar char="•"/>
            </a:pPr>
            <a:r>
              <a:rPr lang="ru-RU" dirty="0" smtClean="0"/>
              <a:t> Модульное подключение кабелей</a:t>
            </a:r>
          </a:p>
          <a:p>
            <a:pPr marL="179388" indent="-179388">
              <a:lnSpc>
                <a:spcPts val="2600"/>
              </a:lnSpc>
              <a:buFont typeface="Arial" pitchFamily="34" charset="0"/>
              <a:buChar char="•"/>
            </a:pPr>
            <a:r>
              <a:rPr lang="ru-RU" dirty="0" smtClean="0"/>
              <a:t> 12 В линия обеспечивает </a:t>
            </a:r>
            <a:r>
              <a:rPr lang="ru-RU" b="1" dirty="0" smtClean="0">
                <a:solidFill>
                  <a:srgbClr val="800080"/>
                </a:solidFill>
              </a:rPr>
              <a:t>до </a:t>
            </a:r>
            <a:r>
              <a:rPr lang="en-US" b="1" dirty="0" smtClean="0">
                <a:solidFill>
                  <a:srgbClr val="800080"/>
                </a:solidFill>
              </a:rPr>
              <a:t>100</a:t>
            </a:r>
            <a:r>
              <a:rPr lang="ru-RU" b="1" dirty="0" smtClean="0">
                <a:solidFill>
                  <a:srgbClr val="800080"/>
                </a:solidFill>
              </a:rPr>
              <a:t> </a:t>
            </a:r>
            <a:r>
              <a:rPr lang="ru-RU" b="1" dirty="0" smtClean="0">
                <a:solidFill>
                  <a:srgbClr val="800080"/>
                </a:solidFill>
              </a:rPr>
              <a:t>А</a:t>
            </a:r>
          </a:p>
          <a:p>
            <a:pPr marL="179388" indent="-179388">
              <a:lnSpc>
                <a:spcPts val="2600"/>
              </a:lnSpc>
              <a:buFont typeface="Arial" pitchFamily="34" charset="0"/>
              <a:buChar char="•"/>
            </a:pPr>
            <a:r>
              <a:rPr lang="ru-RU" dirty="0" smtClean="0"/>
              <a:t> Сертификат </a:t>
            </a:r>
            <a:r>
              <a:rPr lang="ru-RU" b="1" dirty="0" smtClean="0">
                <a:solidFill>
                  <a:srgbClr val="800080"/>
                </a:solidFill>
              </a:rPr>
              <a:t>80</a:t>
            </a:r>
            <a:r>
              <a:rPr lang="en-US" b="1" dirty="0" smtClean="0">
                <a:solidFill>
                  <a:srgbClr val="800080"/>
                </a:solidFill>
              </a:rPr>
              <a:t> PLUS</a:t>
            </a:r>
            <a:r>
              <a:rPr lang="ru-RU" b="1" dirty="0" smtClean="0">
                <a:solidFill>
                  <a:srgbClr val="800080"/>
                </a:solidFill>
              </a:rPr>
              <a:t> </a:t>
            </a:r>
            <a:r>
              <a:rPr lang="en-US" b="1" dirty="0" smtClean="0">
                <a:solidFill>
                  <a:srgbClr val="800080"/>
                </a:solidFill>
              </a:rPr>
              <a:t>Platinum</a:t>
            </a:r>
            <a:r>
              <a:rPr lang="en-US" dirty="0" smtClean="0"/>
              <a:t>: </a:t>
            </a:r>
            <a:r>
              <a:rPr lang="ru-RU" dirty="0" smtClean="0"/>
              <a:t>эффективность </a:t>
            </a:r>
            <a:r>
              <a:rPr lang="en-US" dirty="0" smtClean="0"/>
              <a:t>&gt; </a:t>
            </a:r>
            <a:r>
              <a:rPr lang="ru-RU" dirty="0" smtClean="0"/>
              <a:t>93</a:t>
            </a:r>
            <a:r>
              <a:rPr lang="ru-RU" dirty="0" smtClean="0"/>
              <a:t>%</a:t>
            </a:r>
            <a:r>
              <a:rPr lang="en-US" dirty="0" smtClean="0"/>
              <a:t> </a:t>
            </a:r>
            <a:r>
              <a:rPr lang="ru-RU" dirty="0" smtClean="0"/>
              <a:t>при нагрузке 50%</a:t>
            </a:r>
            <a:endParaRPr lang="ru-RU" dirty="0" smtClean="0"/>
          </a:p>
          <a:p>
            <a:pPr marL="179388" indent="-179388">
              <a:lnSpc>
                <a:spcPts val="2600"/>
              </a:lnSpc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Тихий 135</a:t>
            </a:r>
            <a:r>
              <a:rPr lang="en-US" dirty="0" smtClean="0"/>
              <a:t>-</a:t>
            </a:r>
            <a:r>
              <a:rPr lang="ru-RU" dirty="0" smtClean="0"/>
              <a:t>мм автоматически управляемый </a:t>
            </a:r>
            <a:r>
              <a:rPr lang="ru-RU" dirty="0" smtClean="0"/>
              <a:t>вентилятор, работающий в гибридном режиме (0 </a:t>
            </a:r>
            <a:r>
              <a:rPr lang="en-US" dirty="0" err="1" smtClean="0"/>
              <a:t>dBA</a:t>
            </a:r>
            <a:r>
              <a:rPr lang="en-US" dirty="0" smtClean="0"/>
              <a:t> </a:t>
            </a:r>
            <a:r>
              <a:rPr lang="ru-RU" dirty="0" smtClean="0"/>
              <a:t>при низкой нагрузке)</a:t>
            </a:r>
            <a:endParaRPr lang="ru-RU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0" y="4002296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6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Японские конденсаторы</a:t>
            </a:r>
            <a:r>
              <a:rPr lang="en-US" dirty="0" smtClean="0"/>
              <a:t> </a:t>
            </a:r>
            <a:r>
              <a:rPr lang="ru-RU" dirty="0" smtClean="0"/>
              <a:t>обеспечивают высокую работоспособность и надежность</a:t>
            </a:r>
          </a:p>
          <a:p>
            <a:pPr marL="179388" indent="-179388">
              <a:lnSpc>
                <a:spcPts val="26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12 </a:t>
            </a:r>
            <a:r>
              <a:rPr lang="ru-RU" dirty="0" err="1" smtClean="0"/>
              <a:t>коннекторов</a:t>
            </a:r>
            <a:r>
              <a:rPr lang="ru-RU" dirty="0" smtClean="0"/>
              <a:t> 6+2 </a:t>
            </a:r>
            <a:r>
              <a:rPr lang="en-US" dirty="0" smtClean="0"/>
              <a:t>PCI-E</a:t>
            </a:r>
            <a:r>
              <a:rPr lang="ru-RU" dirty="0" smtClean="0"/>
              <a:t> для</a:t>
            </a:r>
            <a:r>
              <a:rPr lang="en-US" dirty="0" smtClean="0"/>
              <a:t> Hi-end</a:t>
            </a:r>
            <a:r>
              <a:rPr lang="ru-RU" dirty="0" smtClean="0"/>
              <a:t> видеокарт</a:t>
            </a:r>
          </a:p>
          <a:p>
            <a:pPr marL="179388" indent="-179388">
              <a:lnSpc>
                <a:spcPts val="26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50334"/>
                </a:solidFill>
              </a:rPr>
              <a:t> </a:t>
            </a:r>
            <a:r>
              <a:rPr lang="en-US" b="1" dirty="0" smtClean="0">
                <a:solidFill>
                  <a:srgbClr val="550334"/>
                </a:solidFill>
              </a:rPr>
              <a:t>7</a:t>
            </a:r>
            <a:r>
              <a:rPr lang="ru-RU" b="1" dirty="0" smtClean="0">
                <a:solidFill>
                  <a:srgbClr val="550334"/>
                </a:solidFill>
              </a:rPr>
              <a:t> </a:t>
            </a:r>
            <a:r>
              <a:rPr lang="ru-RU" b="1" dirty="0" smtClean="0">
                <a:solidFill>
                  <a:srgbClr val="550334"/>
                </a:solidFill>
              </a:rPr>
              <a:t>лет гарантии</a:t>
            </a:r>
            <a:endParaRPr lang="ru-RU" b="1" dirty="0">
              <a:solidFill>
                <a:srgbClr val="550334"/>
              </a:solidFill>
            </a:endParaRPr>
          </a:p>
        </p:txBody>
      </p:sp>
      <p:sp>
        <p:nvSpPr>
          <p:cNvPr id="19" name="32-конечная звезда 18"/>
          <p:cNvSpPr/>
          <p:nvPr/>
        </p:nvSpPr>
        <p:spPr>
          <a:xfrm>
            <a:off x="7543800" y="304800"/>
            <a:ext cx="1600200" cy="160020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20476492">
            <a:off x="7757798" y="8660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" name="圖片 1" descr="P:\Power Supply\V1200\Photos\JPG\訊凱_7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" y="1676400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圖片 5" descr="P:\Power Supply\V1200\Photos\JPG\訊凱_14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86225" y="4495800"/>
            <a:ext cx="2619375" cy="159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圖片 8" descr="2013-10-08_10483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96075" y="4000171"/>
            <a:ext cx="2371725" cy="24006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C:\Users\Andrey\Downloads\Interior.jpg"/>
          <p:cNvPicPr>
            <a:picLocks noChangeAspect="1" noChangeArrowheads="1"/>
          </p:cNvPicPr>
          <p:nvPr/>
        </p:nvPicPr>
        <p:blipFill>
          <a:blip r:embed="rId2" cstate="print"/>
          <a:srcRect l="4059" t="3875" r="6596" b="8234"/>
          <a:stretch>
            <a:fillRect/>
          </a:stretch>
        </p:blipFill>
        <p:spPr bwMode="auto">
          <a:xfrm>
            <a:off x="6391435" y="3733800"/>
            <a:ext cx="2676365" cy="2757622"/>
          </a:xfrm>
          <a:prstGeom prst="rect">
            <a:avLst/>
          </a:prstGeom>
          <a:noFill/>
        </p:spPr>
      </p:pic>
      <p:pic>
        <p:nvPicPr>
          <p:cNvPr id="51206" name="Picture 6" descr="C:\Users\Andrey\Downloads\850W-2.jpg"/>
          <p:cNvPicPr>
            <a:picLocks noChangeAspect="1" noChangeArrowheads="1"/>
          </p:cNvPicPr>
          <p:nvPr/>
        </p:nvPicPr>
        <p:blipFill>
          <a:blip r:embed="rId3" cstate="print"/>
          <a:srcRect l="7243" t="8168" r="7669" b="10053"/>
          <a:stretch>
            <a:fillRect/>
          </a:stretch>
        </p:blipFill>
        <p:spPr bwMode="auto">
          <a:xfrm>
            <a:off x="4495800" y="5105400"/>
            <a:ext cx="1905000" cy="1241609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858000" cy="914400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Серия </a:t>
            </a:r>
            <a:r>
              <a:rPr lang="en-US" dirty="0" smtClean="0">
                <a:latin typeface="+mj-lt"/>
              </a:rPr>
              <a:t>V</a:t>
            </a:r>
            <a:endParaRPr lang="ru-RU" dirty="0">
              <a:latin typeface="+mj-lt"/>
            </a:endParaRPr>
          </a:p>
        </p:txBody>
      </p:sp>
      <p:pic>
        <p:nvPicPr>
          <p:cNvPr id="51207" name="Picture 7" descr="C:\Users\Andrey\Downloads\45 degree-1.jpg"/>
          <p:cNvPicPr>
            <a:picLocks noChangeAspect="1" noChangeArrowheads="1"/>
          </p:cNvPicPr>
          <p:nvPr/>
        </p:nvPicPr>
        <p:blipFill>
          <a:blip r:embed="rId4" cstate="print"/>
          <a:srcRect l="4510" t="7342" r="8518" b="6777"/>
          <a:stretch>
            <a:fillRect/>
          </a:stretch>
        </p:blipFill>
        <p:spPr bwMode="auto">
          <a:xfrm>
            <a:off x="4800600" y="3581400"/>
            <a:ext cx="1786120" cy="156498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86200" y="1600200"/>
            <a:ext cx="52578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600"/>
              </a:lnSpc>
              <a:buFont typeface="Arial" pitchFamily="34" charset="0"/>
              <a:buChar char="•"/>
            </a:pPr>
            <a:r>
              <a:rPr lang="ru-RU" dirty="0" smtClean="0"/>
              <a:t> Модульное подключение кабелей</a:t>
            </a:r>
          </a:p>
          <a:p>
            <a:pPr marL="179388" indent="-179388">
              <a:lnSpc>
                <a:spcPts val="2600"/>
              </a:lnSpc>
              <a:buFont typeface="Arial" pitchFamily="34" charset="0"/>
              <a:buChar char="•"/>
            </a:pPr>
            <a:r>
              <a:rPr lang="ru-RU" dirty="0" smtClean="0"/>
              <a:t> 12 В линия обеспечивает </a:t>
            </a:r>
            <a:r>
              <a:rPr lang="ru-RU" b="1" dirty="0" smtClean="0">
                <a:solidFill>
                  <a:srgbClr val="800080"/>
                </a:solidFill>
              </a:rPr>
              <a:t>до 83 А</a:t>
            </a:r>
          </a:p>
          <a:p>
            <a:pPr marL="179388" indent="-179388">
              <a:lnSpc>
                <a:spcPts val="2600"/>
              </a:lnSpc>
              <a:buFont typeface="Arial" pitchFamily="34" charset="0"/>
              <a:buChar char="•"/>
            </a:pPr>
            <a:r>
              <a:rPr lang="ru-RU" dirty="0" smtClean="0"/>
              <a:t> Сертификат </a:t>
            </a:r>
            <a:r>
              <a:rPr lang="ru-RU" b="1" dirty="0" smtClean="0">
                <a:solidFill>
                  <a:srgbClr val="800080"/>
                </a:solidFill>
              </a:rPr>
              <a:t>80</a:t>
            </a:r>
            <a:r>
              <a:rPr lang="en-US" b="1" dirty="0" smtClean="0">
                <a:solidFill>
                  <a:srgbClr val="800080"/>
                </a:solidFill>
              </a:rPr>
              <a:t> PLUS</a:t>
            </a:r>
            <a:r>
              <a:rPr lang="ru-RU" b="1" dirty="0" smtClean="0">
                <a:solidFill>
                  <a:srgbClr val="800080"/>
                </a:solidFill>
              </a:rPr>
              <a:t> </a:t>
            </a:r>
            <a:r>
              <a:rPr lang="en-US" b="1" dirty="0" smtClean="0">
                <a:solidFill>
                  <a:srgbClr val="800080"/>
                </a:solidFill>
              </a:rPr>
              <a:t>Gold</a:t>
            </a:r>
            <a:r>
              <a:rPr lang="en-US" dirty="0" smtClean="0"/>
              <a:t>: </a:t>
            </a:r>
            <a:r>
              <a:rPr lang="ru-RU" dirty="0" smtClean="0"/>
              <a:t>эффективность </a:t>
            </a:r>
            <a:r>
              <a:rPr lang="en-US" dirty="0" smtClean="0"/>
              <a:t>&gt; </a:t>
            </a:r>
            <a:r>
              <a:rPr lang="ru-RU" dirty="0" smtClean="0"/>
              <a:t>93%</a:t>
            </a:r>
          </a:p>
          <a:p>
            <a:pPr marL="179388" indent="-179388">
              <a:lnSpc>
                <a:spcPts val="2600"/>
              </a:lnSpc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Тихий 135</a:t>
            </a:r>
            <a:r>
              <a:rPr lang="en-US" dirty="0" smtClean="0"/>
              <a:t>-</a:t>
            </a:r>
            <a:r>
              <a:rPr lang="ru-RU" dirty="0" smtClean="0"/>
              <a:t>мм автоматически управляемый вентилятор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002296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6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Японские конденсаторы</a:t>
            </a:r>
            <a:r>
              <a:rPr lang="en-US" dirty="0" smtClean="0"/>
              <a:t> </a:t>
            </a:r>
            <a:r>
              <a:rPr lang="ru-RU" dirty="0" smtClean="0"/>
              <a:t>обеспечивают высокую работоспособность и надежность</a:t>
            </a:r>
          </a:p>
          <a:p>
            <a:pPr marL="179388" indent="-179388">
              <a:lnSpc>
                <a:spcPts val="26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Восемь </a:t>
            </a:r>
            <a:r>
              <a:rPr lang="ru-RU" dirty="0" err="1" smtClean="0"/>
              <a:t>коннекторов</a:t>
            </a:r>
            <a:r>
              <a:rPr lang="ru-RU" dirty="0" smtClean="0"/>
              <a:t> 6+2 </a:t>
            </a:r>
            <a:r>
              <a:rPr lang="en-US" dirty="0" smtClean="0"/>
              <a:t>PCI-E</a:t>
            </a:r>
            <a:r>
              <a:rPr lang="ru-RU" dirty="0" smtClean="0"/>
              <a:t> для</a:t>
            </a:r>
            <a:r>
              <a:rPr lang="en-US" dirty="0" smtClean="0"/>
              <a:t> Hi-end</a:t>
            </a:r>
            <a:r>
              <a:rPr lang="ru-RU" dirty="0" smtClean="0"/>
              <a:t> видеокарт</a:t>
            </a:r>
          </a:p>
          <a:p>
            <a:pPr marL="179388" indent="-179388">
              <a:lnSpc>
                <a:spcPts val="26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50334"/>
                </a:solidFill>
              </a:rPr>
              <a:t> 5 лет гарантии</a:t>
            </a:r>
            <a:endParaRPr lang="ru-RU" b="1" dirty="0">
              <a:solidFill>
                <a:srgbClr val="55033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0" y="990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(V700</a:t>
            </a:r>
            <a:r>
              <a:rPr lang="ru-RU" dirty="0" smtClean="0"/>
              <a:t>   </a:t>
            </a:r>
            <a:r>
              <a:rPr lang="en-US" dirty="0" smtClean="0"/>
              <a:t>/</a:t>
            </a:r>
            <a:r>
              <a:rPr lang="ru-RU" dirty="0" smtClean="0"/>
              <a:t>   </a:t>
            </a:r>
            <a:r>
              <a:rPr lang="en-US" dirty="0" smtClean="0"/>
              <a:t>V850</a:t>
            </a:r>
            <a:r>
              <a:rPr lang="ru-RU" dirty="0" smtClean="0"/>
              <a:t>   </a:t>
            </a:r>
            <a:r>
              <a:rPr lang="en-US" dirty="0" smtClean="0"/>
              <a:t>/</a:t>
            </a:r>
            <a:r>
              <a:rPr lang="ru-RU" dirty="0" smtClean="0"/>
              <a:t>   </a:t>
            </a:r>
            <a:r>
              <a:rPr lang="en-US" dirty="0" smtClean="0"/>
              <a:t>V1000)</a:t>
            </a:r>
            <a:endParaRPr lang="ru-RU" dirty="0"/>
          </a:p>
        </p:txBody>
      </p:sp>
      <p:sp>
        <p:nvSpPr>
          <p:cNvPr id="19" name="32-конечная звезда 18"/>
          <p:cNvSpPr/>
          <p:nvPr/>
        </p:nvSpPr>
        <p:spPr>
          <a:xfrm>
            <a:off x="7543800" y="304800"/>
            <a:ext cx="1600200" cy="160020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20476492">
            <a:off x="7757798" y="8660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" name="圖片 14" descr="1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600200"/>
            <a:ext cx="3593490" cy="2345606"/>
          </a:xfrm>
          <a:prstGeom prst="rect">
            <a:avLst/>
          </a:prstGeom>
        </p:spPr>
      </p:pic>
      <p:pic>
        <p:nvPicPr>
          <p:cNvPr id="51209" name="Picture 9" descr="https://encrypted-tbn3.gstatic.com/images?q=tbn:ANd9GcRDFqZ6iYgvDtsDhxeSuV34dqjOSXwi_4Ku-vToRW2sSPP5Ou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581400"/>
            <a:ext cx="791110" cy="1066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858000" cy="914400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Серия </a:t>
            </a:r>
            <a:r>
              <a:rPr lang="en-US" dirty="0" smtClean="0">
                <a:latin typeface="+mj-lt"/>
              </a:rPr>
              <a:t>V semi-modular</a:t>
            </a:r>
            <a:endParaRPr lang="ru-RU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1600200"/>
            <a:ext cx="5257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Уникальная 3</a:t>
            </a:r>
            <a:r>
              <a:rPr lang="en-US" dirty="0" smtClean="0"/>
              <a:t>D </a:t>
            </a:r>
            <a:r>
              <a:rPr lang="ru-RU" dirty="0" smtClean="0"/>
              <a:t>схема обеспечивающая высокую эффективность и улучшает отвод тепла. Все это снижает число кабелей и приводит к снижению помех для воздушных потоков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Единая шина </a:t>
            </a:r>
            <a:r>
              <a:rPr lang="en-US" dirty="0" smtClean="0"/>
              <a:t>+12V </a:t>
            </a:r>
            <a:endParaRPr lang="ru-RU" dirty="0" smtClean="0"/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 Модульное </a:t>
            </a:r>
            <a:r>
              <a:rPr lang="ru-RU" dirty="0" smtClean="0"/>
              <a:t>подключение</a:t>
            </a:r>
            <a:r>
              <a:rPr lang="en-US" dirty="0" smtClean="0"/>
              <a:t> </a:t>
            </a:r>
            <a:r>
              <a:rPr lang="ru-RU" dirty="0" smtClean="0"/>
              <a:t>кабелей</a:t>
            </a:r>
            <a:endParaRPr lang="ru-RU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0" y="4369475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/>
              <a:t> Японские </a:t>
            </a:r>
            <a:r>
              <a:rPr lang="ru-RU" dirty="0" smtClean="0"/>
              <a:t>конденсаторы обеспечивают </a:t>
            </a:r>
            <a:r>
              <a:rPr lang="ru-RU" dirty="0" smtClean="0"/>
              <a:t>высокое качество и долговечность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Сертификат </a:t>
            </a:r>
            <a:r>
              <a:rPr lang="en-US" dirty="0" smtClean="0"/>
              <a:t>80 </a:t>
            </a:r>
            <a:r>
              <a:rPr lang="en-US" dirty="0" smtClean="0"/>
              <a:t>PLUS </a:t>
            </a:r>
            <a:r>
              <a:rPr lang="en-US" dirty="0" smtClean="0"/>
              <a:t>Gold: </a:t>
            </a:r>
            <a:r>
              <a:rPr lang="ru-RU" dirty="0" smtClean="0"/>
              <a:t>эффективность до</a:t>
            </a:r>
            <a:r>
              <a:rPr lang="en-US" dirty="0" smtClean="0"/>
              <a:t> </a:t>
            </a:r>
            <a:r>
              <a:rPr lang="en-US" dirty="0" smtClean="0"/>
              <a:t>92% </a:t>
            </a:r>
            <a:r>
              <a:rPr lang="ru-RU" dirty="0" smtClean="0"/>
              <a:t>при</a:t>
            </a:r>
            <a:r>
              <a:rPr lang="en-US" dirty="0" smtClean="0"/>
              <a:t> </a:t>
            </a:r>
            <a:r>
              <a:rPr lang="ru-RU" dirty="0" smtClean="0"/>
              <a:t>типичной нагрузке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990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(V450</a:t>
            </a:r>
            <a:r>
              <a:rPr lang="ru-RU" dirty="0" smtClean="0"/>
              <a:t>   </a:t>
            </a:r>
            <a:r>
              <a:rPr lang="en-US" dirty="0" smtClean="0"/>
              <a:t>/</a:t>
            </a:r>
            <a:r>
              <a:rPr lang="ru-RU" dirty="0" smtClean="0"/>
              <a:t>   </a:t>
            </a:r>
            <a:r>
              <a:rPr lang="en-US" dirty="0" smtClean="0"/>
              <a:t>V550</a:t>
            </a:r>
            <a:r>
              <a:rPr lang="ru-RU" dirty="0" smtClean="0"/>
              <a:t>   </a:t>
            </a:r>
            <a:r>
              <a:rPr lang="en-US" dirty="0" smtClean="0"/>
              <a:t>/</a:t>
            </a:r>
            <a:r>
              <a:rPr lang="ru-RU" dirty="0" smtClean="0"/>
              <a:t>   </a:t>
            </a:r>
            <a:r>
              <a:rPr lang="en-US" dirty="0" smtClean="0"/>
              <a:t>V650)</a:t>
            </a:r>
            <a:endParaRPr lang="ru-RU" dirty="0"/>
          </a:p>
        </p:txBody>
      </p:sp>
      <p:sp>
        <p:nvSpPr>
          <p:cNvPr id="19" name="32-конечная звезда 18"/>
          <p:cNvSpPr/>
          <p:nvPr/>
        </p:nvSpPr>
        <p:spPr>
          <a:xfrm>
            <a:off x="7543800" y="152400"/>
            <a:ext cx="1600200" cy="160020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20476492">
            <a:off x="7757798" y="7136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09" name="Picture 9" descr="https://encrypted-tbn3.gstatic.com/images?q=tbn:ANd9GcRDFqZ6iYgvDtsDhxeSuV34dqjOSXwi_4Ku-vToRW2sSPP5Ou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886200"/>
            <a:ext cx="791110" cy="1066800"/>
          </a:xfrm>
          <a:prstGeom prst="rect">
            <a:avLst/>
          </a:prstGeom>
          <a:noFill/>
        </p:spPr>
      </p:pic>
      <p:pic>
        <p:nvPicPr>
          <p:cNvPr id="3074" name="Picture 2" descr="C:\Users\Александр\Desktop\ebooks\product sheet\650-v2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1490668"/>
            <a:ext cx="3581401" cy="2471732"/>
          </a:xfrm>
          <a:prstGeom prst="rect">
            <a:avLst/>
          </a:prstGeom>
          <a:noFill/>
        </p:spPr>
      </p:pic>
      <p:pic>
        <p:nvPicPr>
          <p:cNvPr id="3075" name="Picture 3" descr="C:\Users\Александр\Desktop\ebooks\product sheet\interior_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581400"/>
            <a:ext cx="2971800" cy="2859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8933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600200" y="171360"/>
            <a:ext cx="7239000" cy="1200329"/>
          </a:xfrm>
        </p:spPr>
        <p:txBody>
          <a:bodyPr>
            <a:spAutoFit/>
          </a:bodyPr>
          <a:lstStyle/>
          <a:p>
            <a:r>
              <a:rPr lang="en-US" sz="3600" dirty="0" smtClean="0">
                <a:latin typeface="Arial" charset="0"/>
                <a:ea typeface="PMingLiU" pitchFamily="18" charset="-120"/>
                <a:cs typeface="Arial" charset="0"/>
              </a:rPr>
              <a:t>GXII</a:t>
            </a:r>
            <a:r>
              <a:rPr lang="ru-RU" sz="3600" dirty="0" smtClean="0">
                <a:latin typeface="Arial" charset="0"/>
                <a:ea typeface="PMingLiU" pitchFamily="18" charset="-120"/>
                <a:cs typeface="Arial" charset="0"/>
              </a:rPr>
              <a:t> – новейшая </a:t>
            </a:r>
            <a:r>
              <a:rPr lang="ru-RU" sz="3600" dirty="0" err="1" smtClean="0">
                <a:latin typeface="Arial" charset="0"/>
                <a:ea typeface="PMingLiU" pitchFamily="18" charset="-120"/>
                <a:cs typeface="Arial" charset="0"/>
              </a:rPr>
              <a:t>геймерская</a:t>
            </a:r>
            <a:r>
              <a:rPr lang="ru-RU" sz="3600" dirty="0" smtClean="0">
                <a:latin typeface="Arial" charset="0"/>
                <a:ea typeface="PMingLiU" pitchFamily="18" charset="-120"/>
                <a:cs typeface="Arial" charset="0"/>
              </a:rPr>
              <a:t> серия блоков питания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5257800" y="1524000"/>
            <a:ext cx="38862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Единая шина 12 </a:t>
            </a:r>
            <a:r>
              <a:rPr lang="ru-RU" dirty="0" smtClean="0">
                <a:latin typeface="Calibri" pitchFamily="34" charset="0"/>
              </a:rPr>
              <a:t>В</a:t>
            </a:r>
            <a:endParaRPr lang="en-US" dirty="0" smtClean="0"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</a:pPr>
            <a:r>
              <a:rPr lang="en-US" dirty="0" smtClean="0">
                <a:latin typeface="Calibri" pitchFamily="34" charset="0"/>
              </a:rPr>
              <a:t>    </a:t>
            </a:r>
            <a:r>
              <a:rPr lang="ru-RU" dirty="0" smtClean="0">
                <a:latin typeface="Calibri" pitchFamily="34" charset="0"/>
              </a:rPr>
              <a:t>для наиболее требовательных </a:t>
            </a:r>
            <a:r>
              <a:rPr lang="en-US" dirty="0" smtClean="0">
                <a:latin typeface="Calibri" pitchFamily="34" charset="0"/>
              </a:rPr>
              <a:t>SLI-</a:t>
            </a:r>
            <a:r>
              <a:rPr lang="ru-RU" dirty="0" smtClean="0">
                <a:latin typeface="Calibri" pitchFamily="34" charset="0"/>
              </a:rPr>
              <a:t>конфигураций обеспечивает </a:t>
            </a:r>
            <a:r>
              <a:rPr lang="ru-RU" dirty="0">
                <a:latin typeface="Calibri" pitchFamily="34" charset="0"/>
              </a:rPr>
              <a:t>ток:</a:t>
            </a: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GXII 4</a:t>
            </a: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0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0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Вт </a:t>
            </a: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30 A</a:t>
            </a: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GXII 450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 Вт – 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35 A</a:t>
            </a:r>
            <a:endParaRPr lang="ru-RU" b="1" dirty="0">
              <a:solidFill>
                <a:srgbClr val="800080"/>
              </a:solidFill>
              <a:latin typeface="Calibri" pitchFamily="34" charset="0"/>
            </a:endParaRP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GXII 550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 Вт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– 44 </a:t>
            </a: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А</a:t>
            </a: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GXII 650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 Вт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– 52 </a:t>
            </a: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А</a:t>
            </a:r>
          </a:p>
          <a:p>
            <a:pPr marL="635000" lvl="1" indent="-177800"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GXII 750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 Вт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– 60</a:t>
            </a: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A</a:t>
            </a:r>
            <a:endParaRPr lang="en-US" b="1" dirty="0">
              <a:solidFill>
                <a:srgbClr val="800080"/>
              </a:solidFill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Непрерывное питание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USB</a:t>
            </a:r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–</a:t>
            </a:r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 зарядка по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USB </a:t>
            </a:r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даже при выключенном ПК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Эффективность </a:t>
            </a:r>
            <a:r>
              <a:rPr lang="en-US" dirty="0">
                <a:latin typeface="Calibri" pitchFamily="34" charset="0"/>
              </a:rPr>
              <a:t>&gt; 85% </a:t>
            </a:r>
            <a:br>
              <a:rPr lang="en-US" dirty="0">
                <a:latin typeface="Calibri" pitchFamily="34" charset="0"/>
              </a:rPr>
            </a:b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80 PLUS Bronze</a:t>
            </a:r>
            <a:endParaRPr lang="ru-RU" b="1" dirty="0">
              <a:solidFill>
                <a:srgbClr val="800080"/>
              </a:solidFill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Активный </a:t>
            </a:r>
            <a:r>
              <a:rPr lang="ru-RU" dirty="0" smtClean="0">
                <a:latin typeface="Calibri" pitchFamily="34" charset="0"/>
              </a:rPr>
              <a:t>PFC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120-мм вентилятор с гидродинамическим подшипником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0966" name="TextBox 3"/>
          <p:cNvSpPr txBox="1">
            <a:spLocks noChangeArrowheads="1"/>
          </p:cNvSpPr>
          <p:nvPr/>
        </p:nvSpPr>
        <p:spPr bwMode="auto">
          <a:xfrm>
            <a:off x="152400" y="4800600"/>
            <a:ext cx="48006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Конструкция с множественной защитой: от сверхтока, повышенного напряжения, перегрузки, перегрева, короткого замыкания (OVP / UVP / OPP / OTP / SCP)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MTBF – </a:t>
            </a:r>
            <a:r>
              <a:rPr lang="ru-RU" dirty="0" smtClean="0">
                <a:latin typeface="Calibri" pitchFamily="34" charset="0"/>
              </a:rPr>
              <a:t>более 100.000 часов</a:t>
            </a:r>
          </a:p>
        </p:txBody>
      </p:sp>
      <p:pic>
        <p:nvPicPr>
          <p:cNvPr id="8" name="Рисунок 7" descr="80Plus_Bronze_h100px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657600"/>
            <a:ext cx="838200" cy="113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32-конечная звезда 8"/>
          <p:cNvSpPr/>
          <p:nvPr/>
        </p:nvSpPr>
        <p:spPr>
          <a:xfrm>
            <a:off x="7543800" y="381000"/>
            <a:ext cx="1600200" cy="160020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20476492">
            <a:off x="7757798" y="9422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0779" name="圖片 12" descr="2013-03-25_153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1752600"/>
            <a:ext cx="1526977" cy="1515666"/>
          </a:xfrm>
          <a:prstGeom prst="rect">
            <a:avLst/>
          </a:prstGeom>
          <a:noFill/>
        </p:spPr>
      </p:pic>
      <p:pic>
        <p:nvPicPr>
          <p:cNvPr id="160778" name="圖片 13" descr="2013-03-25_153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8350" y="1733550"/>
            <a:ext cx="1470422" cy="1459111"/>
          </a:xfrm>
          <a:prstGeom prst="rect">
            <a:avLst/>
          </a:prstGeom>
          <a:noFill/>
        </p:spPr>
      </p:pic>
      <p:pic>
        <p:nvPicPr>
          <p:cNvPr id="160777" name="圖片 14" descr="2013-03-25_153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752600"/>
            <a:ext cx="1447800" cy="1436489"/>
          </a:xfrm>
          <a:prstGeom prst="rect">
            <a:avLst/>
          </a:prstGeom>
          <a:noFill/>
        </p:spPr>
      </p:pic>
      <p:pic>
        <p:nvPicPr>
          <p:cNvPr id="160776" name="圖片 15" descr="2013-03-25_1535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276600"/>
            <a:ext cx="1459111" cy="1447800"/>
          </a:xfrm>
          <a:prstGeom prst="rect">
            <a:avLst/>
          </a:prstGeom>
          <a:noFill/>
        </p:spPr>
      </p:pic>
      <p:pic>
        <p:nvPicPr>
          <p:cNvPr id="160775" name="圖片 16" descr="2013-03-25_153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5975" y="3305175"/>
            <a:ext cx="1413867" cy="1413867"/>
          </a:xfrm>
          <a:prstGeom prst="rect">
            <a:avLst/>
          </a:prstGeom>
          <a:noFill/>
        </p:spPr>
      </p:pic>
      <p:sp>
        <p:nvSpPr>
          <p:cNvPr id="1607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hassis Power Point-Whit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90800"/>
            <a:ext cx="7315200" cy="330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Корпуса</a:t>
            </a:r>
            <a:endParaRPr lang="ru-RU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+mn-lt"/>
              </a:rPr>
              <a:t>Лучшие на рынке! Золото </a:t>
            </a:r>
            <a:r>
              <a:rPr lang="en-US" sz="2000" dirty="0" smtClean="0">
                <a:latin typeface="+mn-lt"/>
              </a:rPr>
              <a:t>iXBT.com</a:t>
            </a:r>
            <a:r>
              <a:rPr lang="ru-RU" sz="2000" dirty="0" smtClean="0">
                <a:latin typeface="+mn-lt"/>
              </a:rPr>
              <a:t> 3 года подряд</a:t>
            </a:r>
            <a:r>
              <a:rPr lang="en-US" sz="2000" dirty="0" smtClean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pic>
        <p:nvPicPr>
          <p:cNvPr id="6" name="Picture 2" descr="http://www.ixbt.com/editorial/ixbt-brand2012/brand2012_english_gold-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524000"/>
            <a:ext cx="1523390" cy="3046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5" descr="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2362201"/>
            <a:ext cx="2557426" cy="1905000"/>
          </a:xfrm>
          <a:prstGeom prst="rect">
            <a:avLst/>
          </a:prstGeom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400800" cy="1138773"/>
          </a:xfr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n-lt"/>
                <a:ea typeface="PMingLiU" pitchFamily="18" charset="-120"/>
                <a:cs typeface="Arial" charset="0"/>
              </a:rPr>
              <a:t>Серия </a:t>
            </a:r>
            <a:r>
              <a:rPr lang="en-US" b="1" dirty="0" smtClean="0">
                <a:latin typeface="+mn-lt"/>
                <a:ea typeface="PMingLiU" pitchFamily="18" charset="-120"/>
                <a:cs typeface="Arial" charset="0"/>
              </a:rPr>
              <a:t>G</a:t>
            </a:r>
            <a:r>
              <a:rPr lang="ru-RU" sz="3600" dirty="0" smtClean="0">
                <a:latin typeface="+mn-lt"/>
                <a:ea typeface="PMingLiU" pitchFamily="18" charset="-120"/>
                <a:cs typeface="Arial" charset="0"/>
              </a:rPr>
              <a:t/>
            </a:r>
            <a:br>
              <a:rPr lang="ru-RU" sz="3600" dirty="0" smtClean="0">
                <a:latin typeface="+mn-lt"/>
                <a:ea typeface="PMingLiU" pitchFamily="18" charset="-120"/>
                <a:cs typeface="Arial" charset="0"/>
              </a:rPr>
            </a:br>
            <a:r>
              <a:rPr lang="ru-RU" sz="2400" dirty="0" smtClean="0">
                <a:latin typeface="+mn-lt"/>
                <a:ea typeface="PMingLiU" pitchFamily="18" charset="-120"/>
                <a:cs typeface="Arial" charset="0"/>
              </a:rPr>
              <a:t>новая </a:t>
            </a:r>
            <a:r>
              <a:rPr lang="ru-RU" sz="2400" dirty="0" err="1" smtClean="0">
                <a:latin typeface="+mn-lt"/>
                <a:ea typeface="PMingLiU" pitchFamily="18" charset="-120"/>
                <a:cs typeface="Arial" charset="0"/>
              </a:rPr>
              <a:t>геймерская</a:t>
            </a:r>
            <a:r>
              <a:rPr lang="ru-RU" sz="2400" dirty="0" smtClean="0">
                <a:latin typeface="+mn-lt"/>
                <a:ea typeface="PMingLiU" pitchFamily="18" charset="-120"/>
                <a:cs typeface="Arial" charset="0"/>
              </a:rPr>
              <a:t> серия блоков питания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5029200" y="1788616"/>
            <a:ext cx="4114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Единая шина 12 В обеспечивает ток:</a:t>
            </a: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/>
              <a:t>G500 </a:t>
            </a:r>
            <a:r>
              <a:rPr lang="en-US" dirty="0" smtClean="0"/>
              <a:t>RS-500-ACAA-B1</a:t>
            </a:r>
            <a:r>
              <a:rPr lang="en-US" b="1" dirty="0" smtClean="0"/>
              <a:t> 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3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8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A</a:t>
            </a:r>
            <a:endParaRPr lang="ru-RU" b="1" dirty="0">
              <a:solidFill>
                <a:srgbClr val="800080"/>
              </a:solidFill>
              <a:latin typeface="Calibri" pitchFamily="34" charset="0"/>
            </a:endParaRP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/>
              <a:t>G600 </a:t>
            </a:r>
            <a:r>
              <a:rPr lang="en-US" dirty="0" smtClean="0"/>
              <a:t>RS-600-ACAA-B1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8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А</a:t>
            </a: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/>
              <a:t>G700 </a:t>
            </a:r>
            <a:r>
              <a:rPr lang="en-US" dirty="0" smtClean="0"/>
              <a:t>RS-700-ACAA-B1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5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5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А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Двойная фильтрация от электромагнитных помех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120-мм вентилятор с автоматическим управлением скоростью вращения</a:t>
            </a:r>
          </a:p>
          <a:p>
            <a:pPr marL="177800" lvl="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/>
              <a:t>Конструкция с комплексной защитой</a:t>
            </a:r>
            <a:r>
              <a:rPr lang="en-US" dirty="0" smtClean="0"/>
              <a:t> (OVP/OCP/OPP /SCP)</a:t>
            </a:r>
            <a:endParaRPr lang="ru-RU" dirty="0"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80 </a:t>
            </a:r>
            <a:r>
              <a:rPr lang="en-US" b="1" dirty="0" smtClean="0">
                <a:solidFill>
                  <a:srgbClr val="660066"/>
                </a:solidFill>
                <a:latin typeface="Calibri" pitchFamily="34" charset="0"/>
              </a:rPr>
              <a:t>Plus Bronze: </a:t>
            </a: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эффективность </a:t>
            </a:r>
            <a:r>
              <a:rPr lang="en-US" b="1" dirty="0">
                <a:solidFill>
                  <a:srgbClr val="660066"/>
                </a:solidFill>
                <a:latin typeface="Calibri" pitchFamily="34" charset="0"/>
              </a:rPr>
              <a:t>&gt; 85% </a:t>
            </a:r>
            <a:endParaRPr lang="ru-RU" b="1" dirty="0">
              <a:solidFill>
                <a:srgbClr val="660066"/>
              </a:solidFill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b="1" dirty="0">
                <a:solidFill>
                  <a:srgbClr val="660066"/>
                </a:solidFill>
                <a:latin typeface="Calibri" pitchFamily="34" charset="0"/>
              </a:rPr>
              <a:t>Активный </a:t>
            </a: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PFC </a:t>
            </a:r>
            <a:r>
              <a:rPr lang="en-US" dirty="0" smtClean="0"/>
              <a:t>(&gt;0</a:t>
            </a:r>
            <a:r>
              <a:rPr lang="ru-RU" dirty="0" smtClean="0"/>
              <a:t>,</a:t>
            </a:r>
            <a:r>
              <a:rPr lang="en-US" dirty="0" smtClean="0"/>
              <a:t>9 </a:t>
            </a:r>
            <a:r>
              <a:rPr lang="ru-RU" dirty="0" smtClean="0"/>
              <a:t>типично</a:t>
            </a:r>
            <a:r>
              <a:rPr lang="en-US" dirty="0" smtClean="0"/>
              <a:t>)</a:t>
            </a:r>
            <a:endParaRPr lang="ru-RU" b="1" dirty="0" smtClean="0">
              <a:solidFill>
                <a:srgbClr val="660066"/>
              </a:solidFill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b="1" dirty="0" err="1" smtClean="0">
                <a:solidFill>
                  <a:srgbClr val="660066"/>
                </a:solidFill>
                <a:latin typeface="Calibri" pitchFamily="34" charset="0"/>
              </a:rPr>
              <a:t>Супервысокое</a:t>
            </a: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660066"/>
                </a:solidFill>
                <a:latin typeface="Calibri" pitchFamily="34" charset="0"/>
              </a:rPr>
              <a:t>MTBF &gt; 100 000 </a:t>
            </a: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часов</a:t>
            </a:r>
            <a:endParaRPr lang="en-US" b="1" dirty="0">
              <a:solidFill>
                <a:srgbClr val="660066"/>
              </a:solidFill>
              <a:latin typeface="Calibri" pitchFamily="34" charset="0"/>
            </a:endParaRPr>
          </a:p>
        </p:txBody>
      </p:sp>
      <p:sp>
        <p:nvSpPr>
          <p:cNvPr id="40966" name="TextBox 3"/>
          <p:cNvSpPr txBox="1">
            <a:spLocks noChangeArrowheads="1"/>
          </p:cNvSpPr>
          <p:nvPr/>
        </p:nvSpPr>
        <p:spPr bwMode="auto">
          <a:xfrm>
            <a:off x="152400" y="4419600"/>
            <a:ext cx="2057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G500 &amp; G600:</a:t>
            </a:r>
            <a:endParaRPr lang="ru-RU" dirty="0" smtClean="0"/>
          </a:p>
          <a:p>
            <a:r>
              <a:rPr lang="en-US" dirty="0" smtClean="0"/>
              <a:t>MB 20+4 Pin x 1</a:t>
            </a:r>
            <a:endParaRPr lang="ru-RU" dirty="0" smtClean="0"/>
          </a:p>
          <a:p>
            <a:r>
              <a:rPr lang="en-US" dirty="0" smtClean="0"/>
              <a:t>CPU12V 4+4 Pin x 1</a:t>
            </a:r>
            <a:endParaRPr lang="ru-RU" dirty="0" smtClean="0"/>
          </a:p>
          <a:p>
            <a:r>
              <a:rPr lang="en-US" dirty="0" smtClean="0"/>
              <a:t>PCI-e  6+2 Pin x 2</a:t>
            </a:r>
            <a:endParaRPr lang="ru-RU" dirty="0" smtClean="0"/>
          </a:p>
          <a:p>
            <a:r>
              <a:rPr lang="en-US" dirty="0" smtClean="0"/>
              <a:t>SATA x 6</a:t>
            </a:r>
            <a:endParaRPr lang="ru-RU" dirty="0" smtClean="0"/>
          </a:p>
          <a:p>
            <a:r>
              <a:rPr lang="en-US" dirty="0" smtClean="0"/>
              <a:t>4Pin Peripheral x 3</a:t>
            </a:r>
            <a:endParaRPr lang="ru-RU" dirty="0" smtClean="0"/>
          </a:p>
          <a:p>
            <a:r>
              <a:rPr lang="en-US" dirty="0" smtClean="0"/>
              <a:t>4Pin Floppy x 1</a:t>
            </a:r>
            <a:endParaRPr lang="ru-RU" dirty="0" smtClean="0"/>
          </a:p>
        </p:txBody>
      </p:sp>
      <p:pic>
        <p:nvPicPr>
          <p:cNvPr id="8" name="圖片 0" descr="G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800988"/>
            <a:ext cx="2229350" cy="2331063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590800" y="4419600"/>
            <a:ext cx="2209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G700:</a:t>
            </a:r>
            <a:endParaRPr lang="ru-RU" dirty="0" smtClean="0"/>
          </a:p>
          <a:p>
            <a:r>
              <a:rPr lang="en-US" dirty="0" smtClean="0"/>
              <a:t>MB 20+4 Pin x 1</a:t>
            </a:r>
            <a:endParaRPr lang="ru-RU" dirty="0" smtClean="0"/>
          </a:p>
          <a:p>
            <a:r>
              <a:rPr lang="en-US" dirty="0" smtClean="0"/>
              <a:t>CPU12V 4+4 Pin x 1</a:t>
            </a:r>
            <a:endParaRPr lang="ru-RU" dirty="0" smtClean="0"/>
          </a:p>
          <a:p>
            <a:r>
              <a:rPr lang="en-US" dirty="0" smtClean="0">
                <a:solidFill>
                  <a:srgbClr val="660066"/>
                </a:solidFill>
              </a:rPr>
              <a:t>PCI-e  6+2 Pin x 4</a:t>
            </a:r>
            <a:endParaRPr lang="ru-RU" dirty="0" smtClean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SATA x 9</a:t>
            </a:r>
            <a:endParaRPr lang="ru-RU" dirty="0" smtClean="0">
              <a:solidFill>
                <a:srgbClr val="660066"/>
              </a:solidFill>
            </a:endParaRPr>
          </a:p>
          <a:p>
            <a:r>
              <a:rPr lang="en-US" dirty="0" smtClean="0"/>
              <a:t>4Pin Peripheral x 3</a:t>
            </a:r>
            <a:endParaRPr lang="ru-RU" dirty="0" smtClean="0"/>
          </a:p>
          <a:p>
            <a:r>
              <a:rPr lang="en-US" dirty="0" smtClean="0"/>
              <a:t>4Pin Floppy x 1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11" name="Рисунок 10" descr="80Plus_Bronze_h100p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977217"/>
            <a:ext cx="609600" cy="8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/>
          <p:nvPr/>
        </p:nvGrpSpPr>
        <p:grpSpPr>
          <a:xfrm>
            <a:off x="7543800" y="228600"/>
            <a:ext cx="1600200" cy="1600200"/>
            <a:chOff x="7543800" y="304800"/>
            <a:chExt cx="1600200" cy="1600200"/>
          </a:xfrm>
        </p:grpSpPr>
        <p:sp>
          <p:nvSpPr>
            <p:cNvPr id="13" name="32-конечная звезда 12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 rot="20476492">
              <a:off x="7757798" y="866023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3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5029200" y="1788616"/>
            <a:ext cx="4114800" cy="440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Single +12V rail for superior load balancing and VGA compatibility</a:t>
            </a:r>
            <a:r>
              <a:rPr lang="ru-RU" dirty="0" smtClean="0">
                <a:latin typeface="Calibri" pitchFamily="34" charset="0"/>
              </a:rPr>
              <a:t>:</a:t>
            </a:r>
            <a:endParaRPr lang="ru-RU" dirty="0">
              <a:latin typeface="Calibri" pitchFamily="34" charset="0"/>
            </a:endParaRP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/>
              <a:t>G450M </a:t>
            </a:r>
            <a:r>
              <a:rPr lang="en-US" dirty="0" smtClean="0"/>
              <a:t>RS450-AMAAB1-EU</a:t>
            </a:r>
            <a:r>
              <a:rPr lang="en-US" b="1" dirty="0" smtClean="0"/>
              <a:t> 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34A</a:t>
            </a:r>
            <a:endParaRPr lang="ru-RU" b="1" dirty="0">
              <a:solidFill>
                <a:srgbClr val="800080"/>
              </a:solidFill>
              <a:latin typeface="Calibri" pitchFamily="34" charset="0"/>
            </a:endParaRP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/>
              <a:t>G550M </a:t>
            </a:r>
            <a:r>
              <a:rPr lang="en-US" dirty="0" smtClean="0"/>
              <a:t>RS550-AMAAB1-EU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42A</a:t>
            </a:r>
            <a:endParaRPr lang="ru-RU" b="1" dirty="0">
              <a:solidFill>
                <a:srgbClr val="800080"/>
              </a:solidFill>
              <a:latin typeface="Calibri" pitchFamily="34" charset="0"/>
            </a:endParaRP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/>
              <a:t>G650M </a:t>
            </a:r>
            <a:r>
              <a:rPr lang="en-US" dirty="0" smtClean="0"/>
              <a:t>RS650-AMAAB1-EU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800080"/>
                </a:solidFill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52A</a:t>
            </a:r>
          </a:p>
          <a:p>
            <a:pPr marL="635000" lvl="1" indent="-177800">
              <a:buFont typeface="Arial" charset="0"/>
              <a:buChar char="•"/>
            </a:pPr>
            <a:r>
              <a:rPr lang="en-US" b="1" dirty="0" smtClean="0"/>
              <a:t>G750M </a:t>
            </a:r>
            <a:r>
              <a:rPr lang="en-US" dirty="0" smtClean="0"/>
              <a:t>RS750-AMAAB1-EU</a:t>
            </a:r>
            <a:r>
              <a:rPr lang="en-US" b="1" dirty="0" smtClean="0">
                <a:solidFill>
                  <a:srgbClr val="800080"/>
                </a:solidFill>
                <a:latin typeface="Calibri" pitchFamily="34" charset="0"/>
              </a:rPr>
              <a:t> – 62A</a:t>
            </a:r>
            <a:endParaRPr lang="ru-RU" b="1" dirty="0">
              <a:solidFill>
                <a:srgbClr val="800080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Уникальная 3</a:t>
            </a:r>
            <a:r>
              <a:rPr lang="en-US" dirty="0"/>
              <a:t>D </a:t>
            </a:r>
            <a:r>
              <a:rPr lang="ru-RU" dirty="0"/>
              <a:t>схема обеспечивающая высокую эффективность и улучшает отвод тепла. Все это снижает число кабелей и приводит к снижению помех для воздушных потоков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/>
              <a:t>Модульное подключение кабелей</a:t>
            </a:r>
            <a:endParaRPr lang="ru-RU" dirty="0" smtClean="0">
              <a:latin typeface="Calibri" pitchFamily="34" charset="0"/>
            </a:endParaRPr>
          </a:p>
          <a:p>
            <a:pPr marL="177800" lvl="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/>
              <a:t>Т</a:t>
            </a:r>
            <a:r>
              <a:rPr lang="ru-RU" dirty="0" smtClean="0"/>
              <a:t>ехнологии защиты</a:t>
            </a:r>
            <a:r>
              <a:rPr lang="en-US" dirty="0" smtClean="0"/>
              <a:t> (OVP/UVP/OPP/OTP/SCP/OCP) </a:t>
            </a:r>
          </a:p>
        </p:txBody>
      </p:sp>
      <p:pic>
        <p:nvPicPr>
          <p:cNvPr id="11" name="Рисунок 10" descr="80Plus_Bronze_h100px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514600"/>
            <a:ext cx="609600" cy="8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/>
          <p:nvPr/>
        </p:nvGrpSpPr>
        <p:grpSpPr>
          <a:xfrm>
            <a:off x="7543800" y="228600"/>
            <a:ext cx="1600200" cy="1600200"/>
            <a:chOff x="7543800" y="304800"/>
            <a:chExt cx="1600200" cy="1600200"/>
          </a:xfrm>
        </p:grpSpPr>
        <p:sp>
          <p:nvSpPr>
            <p:cNvPr id="13" name="32-конечная звезда 12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 rot="20476492">
              <a:off x="7757798" y="866023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3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6200" y="4137898"/>
            <a:ext cx="4572000" cy="24160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Custom DC-DC module design offers higher efficiency and voltage stability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/>
              <a:t>Поддержка</a:t>
            </a:r>
            <a:r>
              <a:rPr lang="en-US" dirty="0" smtClean="0"/>
              <a:t> VGA up to </a:t>
            </a:r>
            <a:r>
              <a:rPr lang="en-US" dirty="0" err="1" smtClean="0"/>
              <a:t>Nvidia</a:t>
            </a:r>
            <a:r>
              <a:rPr lang="en-US" dirty="0" smtClean="0"/>
              <a:t> Titan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dirty="0" err="1" smtClean="0"/>
              <a:t>Haswell</a:t>
            </a:r>
            <a:r>
              <a:rPr lang="en-US" dirty="0" smtClean="0"/>
              <a:t> C6/C7 support &amp; zero load operation</a:t>
            </a:r>
          </a:p>
          <a:p>
            <a:pPr marL="177800" lvl="0" indent="-177800">
              <a:spcAft>
                <a:spcPts val="600"/>
              </a:spcAft>
              <a:buFont typeface="Arial" charset="0"/>
              <a:buChar char="•"/>
            </a:pP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80 </a:t>
            </a:r>
            <a:r>
              <a:rPr lang="en-US" b="1" dirty="0" smtClean="0">
                <a:solidFill>
                  <a:srgbClr val="660066"/>
                </a:solidFill>
                <a:latin typeface="Calibri" pitchFamily="34" charset="0"/>
              </a:rPr>
              <a:t>Plus Bronze: </a:t>
            </a:r>
            <a:r>
              <a:rPr lang="en-US" dirty="0" smtClean="0"/>
              <a:t>high efficiency</a:t>
            </a: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660066"/>
                </a:solidFill>
                <a:latin typeface="Calibri" pitchFamily="34" charset="0"/>
              </a:rPr>
              <a:t>&gt; 85% </a:t>
            </a:r>
            <a:endParaRPr lang="ru-RU" b="1" dirty="0" smtClean="0">
              <a:solidFill>
                <a:srgbClr val="660066"/>
              </a:solidFill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>
                <a:solidFill>
                  <a:srgbClr val="660066"/>
                </a:solidFill>
                <a:latin typeface="Calibri" pitchFamily="34" charset="0"/>
              </a:rPr>
              <a:t>Active</a:t>
            </a: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 PFC </a:t>
            </a:r>
            <a:r>
              <a:rPr lang="en-US" dirty="0" smtClean="0"/>
              <a:t>(&gt;0</a:t>
            </a:r>
            <a:r>
              <a:rPr lang="ru-RU" dirty="0" smtClean="0"/>
              <a:t>,</a:t>
            </a:r>
            <a:r>
              <a:rPr lang="en-US" dirty="0" smtClean="0"/>
              <a:t>9 typical)</a:t>
            </a:r>
            <a:endParaRPr lang="ru-RU" b="1" dirty="0" smtClean="0">
              <a:solidFill>
                <a:srgbClr val="660066"/>
              </a:solidFill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High reliability:</a:t>
            </a:r>
            <a:r>
              <a:rPr lang="ru-RU" b="1" dirty="0" smtClean="0">
                <a:solidFill>
                  <a:srgbClr val="660066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660066"/>
                </a:solidFill>
                <a:latin typeface="Calibri" pitchFamily="34" charset="0"/>
              </a:rPr>
              <a:t>MTBF &gt; 100 000 hours</a:t>
            </a:r>
            <a:endParaRPr lang="en-US" b="1" dirty="0">
              <a:solidFill>
                <a:srgbClr val="660066"/>
              </a:solidFill>
              <a:latin typeface="Calibri" pitchFamily="34" charset="0"/>
            </a:endParaRPr>
          </a:p>
        </p:txBody>
      </p:sp>
      <p:pic>
        <p:nvPicPr>
          <p:cNvPr id="3074" name="Picture 2" descr="C:\Users\Александр\Desktop\ebooks\product sheet\GM_600.jpg"/>
          <p:cNvPicPr>
            <a:picLocks noChangeAspect="1" noChangeArrowheads="1"/>
          </p:cNvPicPr>
          <p:nvPr/>
        </p:nvPicPr>
        <p:blipFill>
          <a:blip r:embed="rId3" cstate="print"/>
          <a:srcRect t="10357" r="4878"/>
          <a:stretch>
            <a:fillRect/>
          </a:stretch>
        </p:blipFill>
        <p:spPr bwMode="auto">
          <a:xfrm>
            <a:off x="685800" y="1523999"/>
            <a:ext cx="3278435" cy="2667001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524000" y="228600"/>
            <a:ext cx="6400800" cy="11387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itchFamily="18" charset="-120"/>
                <a:cs typeface="Arial" charset="0"/>
              </a:rPr>
              <a:t>Серия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itchFamily="18" charset="-120"/>
                <a:cs typeface="Arial" charset="0"/>
              </a:rPr>
              <a:t>GM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itchFamily="18" charset="-120"/>
                <a:cs typeface="Arial" charset="0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itchFamily="18" charset="-120"/>
                <a:cs typeface="Arial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itchFamily="18" charset="-120"/>
                <a:cs typeface="Arial" charset="0"/>
              </a:rPr>
              <a:t>новая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itchFamily="18" charset="-120"/>
                <a:cs typeface="Arial" charset="0"/>
              </a:rPr>
              <a:t>геймерская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itchFamily="18" charset="-120"/>
                <a:cs typeface="Arial" charset="0"/>
              </a:rPr>
              <a:t> серия блоков питания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085063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4" name="Picture 10" descr="http://www.coolermaster.com/upload/product/6886/featured/top5.jpg?5389646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6741" y="5334000"/>
            <a:ext cx="1422859" cy="1068350"/>
          </a:xfrm>
          <a:prstGeom prst="rect">
            <a:avLst/>
          </a:prstGeom>
          <a:noFill/>
        </p:spPr>
      </p:pic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239000" cy="830997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 smtClean="0">
                <a:latin typeface="+mj-lt"/>
                <a:ea typeface="新細明體" pitchFamily="18" charset="-120"/>
              </a:rPr>
              <a:t>Thunder M</a:t>
            </a:r>
            <a:endParaRPr lang="ru-RU" sz="4800" b="1" dirty="0" smtClean="0">
              <a:latin typeface="+mj-lt"/>
              <a:ea typeface="新細明體" pitchFamily="18" charset="-120"/>
            </a:endParaRP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4419600" y="1676400"/>
            <a:ext cx="4572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Тихий 140 мм вентилятор для охлаждения компонентов блока питания 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Единая линия 12 В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Модульное подключение кабелей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Соответствие спецификации </a:t>
            </a:r>
            <a:r>
              <a:rPr lang="ru-RU" dirty="0" err="1" smtClean="0">
                <a:latin typeface="Calibri" pitchFamily="34" charset="0"/>
              </a:rPr>
              <a:t>Intel</a:t>
            </a:r>
            <a:r>
              <a:rPr lang="ru-RU" dirty="0" smtClean="0">
                <a:latin typeface="Calibri" pitchFamily="34" charset="0"/>
              </a:rPr>
              <a:t> ATX 12V v2.31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Время наработки на отказ более 100000 часов 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Технологии защиты OCP/OPP/OVP/OTP/SCP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3 года гарантии</a:t>
            </a:r>
            <a:endParaRPr lang="ru-RU" b="1" dirty="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171009" name="Rectangle 1"/>
          <p:cNvSpPr>
            <a:spLocks noChangeArrowheads="1"/>
          </p:cNvSpPr>
          <p:nvPr/>
        </p:nvSpPr>
        <p:spPr bwMode="auto">
          <a:xfrm>
            <a:off x="7010400" y="5092005"/>
            <a:ext cx="1905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i-FI" sz="1400" dirty="0" smtClean="0"/>
              <a:t>MB 20+4 Pin x 1</a:t>
            </a:r>
            <a:br>
              <a:rPr lang="fi-FI" sz="1400" dirty="0" smtClean="0"/>
            </a:br>
            <a:r>
              <a:rPr lang="fi-FI" sz="1400" dirty="0" smtClean="0"/>
              <a:t>CPU 4+4 Pin x 1</a:t>
            </a:r>
            <a:br>
              <a:rPr lang="fi-FI" sz="1400" dirty="0" smtClean="0"/>
            </a:br>
            <a:r>
              <a:rPr lang="fi-FI" sz="1400" dirty="0" smtClean="0"/>
              <a:t>PCI-e 6+2 Pin x 4</a:t>
            </a:r>
            <a:br>
              <a:rPr lang="fi-FI" sz="1400" dirty="0" smtClean="0"/>
            </a:br>
            <a:r>
              <a:rPr lang="fi-FI" sz="1400" dirty="0" smtClean="0"/>
              <a:t>SATA x 6</a:t>
            </a:r>
            <a:br>
              <a:rPr lang="fi-FI" sz="1400" dirty="0" smtClean="0"/>
            </a:br>
            <a:r>
              <a:rPr lang="fi-FI" sz="1400" dirty="0" smtClean="0"/>
              <a:t>Peripheral 4 Pin x 5</a:t>
            </a:r>
            <a:br>
              <a:rPr lang="fi-FI" sz="1400" dirty="0" smtClean="0"/>
            </a:br>
            <a:r>
              <a:rPr lang="fi-FI" sz="1400" dirty="0" smtClean="0"/>
              <a:t>Floppy 4 Pin x 1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47106" name="Picture 2" descr="http://www.coolermaster.com/upload/product/6886/featured/top1.jpg?331996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58355"/>
            <a:ext cx="4419600" cy="3318445"/>
          </a:xfrm>
          <a:prstGeom prst="rect">
            <a:avLst/>
          </a:prstGeom>
          <a:noFill/>
        </p:spPr>
      </p:pic>
      <p:pic>
        <p:nvPicPr>
          <p:cNvPr id="47108" name="Picture 4" descr="http://www.coolermaster.com/upload/product/6886/featured/top4.jpg?4318386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5256250"/>
            <a:ext cx="1524344" cy="1144550"/>
          </a:xfrm>
          <a:prstGeom prst="rect">
            <a:avLst/>
          </a:prstGeom>
          <a:noFill/>
        </p:spPr>
      </p:pic>
      <p:pic>
        <p:nvPicPr>
          <p:cNvPr id="47112" name="Picture 8" descr="http://www.coolermaster.com/upload/product/6886/featured/top3.jpg?12816024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334000"/>
            <a:ext cx="1420795" cy="1066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62400" y="990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420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</a:t>
            </a:r>
            <a:r>
              <a:rPr lang="en-US" dirty="0" smtClean="0"/>
              <a:t>520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</a:t>
            </a:r>
            <a:r>
              <a:rPr lang="en-US" dirty="0" smtClean="0"/>
              <a:t>620 </a:t>
            </a:r>
            <a:r>
              <a:rPr lang="ru-RU" dirty="0" smtClean="0"/>
              <a:t>Вт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top1.jpg"/>
          <p:cNvPicPr>
            <a:picLocks noChangeAspect="1"/>
          </p:cNvPicPr>
          <p:nvPr/>
        </p:nvPicPr>
        <p:blipFill>
          <a:blip r:embed="rId2" cstate="print"/>
          <a:srcRect l="16102" t="3047" r="10678" b="6659"/>
          <a:stretch>
            <a:fillRect/>
          </a:stretch>
        </p:blipFill>
        <p:spPr>
          <a:xfrm>
            <a:off x="228600" y="1600199"/>
            <a:ext cx="4343400" cy="4021667"/>
          </a:xfrm>
          <a:prstGeom prst="rect">
            <a:avLst/>
          </a:prstGeom>
        </p:spPr>
      </p:pic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1600200" y="171360"/>
            <a:ext cx="7239000" cy="1200329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latin typeface="+mj-lt"/>
                <a:ea typeface="新細明體" pitchFamily="18" charset="-120"/>
              </a:rPr>
              <a:t>Thunder</a:t>
            </a:r>
            <a:r>
              <a:rPr lang="ru-RU" sz="3600" b="1" dirty="0" smtClean="0">
                <a:latin typeface="+mj-lt"/>
                <a:ea typeface="新細明體" pitchFamily="18" charset="-120"/>
              </a:rPr>
              <a:t> (Серия </a:t>
            </a:r>
            <a:r>
              <a:rPr lang="en-US" sz="3600" b="1" dirty="0" smtClean="0">
                <a:latin typeface="+mj-lt"/>
                <a:ea typeface="新細明體" pitchFamily="18" charset="-120"/>
              </a:rPr>
              <a:t>B)</a:t>
            </a:r>
            <a:r>
              <a:rPr lang="ru-RU" sz="3600" dirty="0" smtClean="0">
                <a:latin typeface="+mj-lt"/>
                <a:ea typeface="新細明體" pitchFamily="18" charset="-120"/>
              </a:rPr>
              <a:t/>
            </a:r>
            <a:br>
              <a:rPr lang="ru-RU" sz="3600" dirty="0" smtClean="0">
                <a:latin typeface="+mj-lt"/>
                <a:ea typeface="新細明體" pitchFamily="18" charset="-120"/>
              </a:rPr>
            </a:br>
            <a:r>
              <a:rPr lang="en-US" sz="3600" dirty="0" smtClean="0">
                <a:latin typeface="+mj-lt"/>
                <a:ea typeface="新細明體" pitchFamily="18" charset="-120"/>
              </a:rPr>
              <a:t>450 </a:t>
            </a:r>
            <a:r>
              <a:rPr lang="ru-RU" sz="3600" dirty="0" smtClean="0">
                <a:latin typeface="+mj-lt"/>
                <a:ea typeface="新細明體" pitchFamily="18" charset="-120"/>
              </a:rPr>
              <a:t>/ </a:t>
            </a:r>
            <a:r>
              <a:rPr lang="en-US" sz="3600" dirty="0" smtClean="0">
                <a:latin typeface="+mj-lt"/>
                <a:ea typeface="新細明體" pitchFamily="18" charset="-120"/>
              </a:rPr>
              <a:t>500</a:t>
            </a:r>
            <a:r>
              <a:rPr lang="ru-RU" sz="3600" dirty="0" smtClean="0">
                <a:latin typeface="+mj-lt"/>
                <a:ea typeface="新細明體" pitchFamily="18" charset="-120"/>
              </a:rPr>
              <a:t> / </a:t>
            </a:r>
            <a:r>
              <a:rPr lang="en-US" sz="3600" dirty="0" smtClean="0">
                <a:latin typeface="+mj-lt"/>
                <a:ea typeface="新細明體" pitchFamily="18" charset="-120"/>
              </a:rPr>
              <a:t>550 / 60</a:t>
            </a:r>
            <a:r>
              <a:rPr lang="ru-RU" sz="3600" dirty="0" smtClean="0">
                <a:latin typeface="+mj-lt"/>
                <a:ea typeface="新細明體" pitchFamily="18" charset="-120"/>
              </a:rPr>
              <a:t>0</a:t>
            </a:r>
            <a:r>
              <a:rPr lang="en-US" sz="3600" dirty="0" smtClean="0">
                <a:latin typeface="+mj-lt"/>
                <a:ea typeface="新細明體" pitchFamily="18" charset="-120"/>
              </a:rPr>
              <a:t> </a:t>
            </a:r>
            <a:r>
              <a:rPr lang="ru-RU" sz="3600" dirty="0" smtClean="0">
                <a:latin typeface="+mj-lt"/>
                <a:ea typeface="新細明體" pitchFamily="18" charset="-120"/>
              </a:rPr>
              <a:t>Вт</a:t>
            </a: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4572000" y="1676400"/>
            <a:ext cx="4419600" cy="31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Недорогие надёжные БП</a:t>
            </a:r>
            <a:endParaRPr lang="en-US" dirty="0"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Двойная шина +12</a:t>
            </a:r>
            <a:r>
              <a:rPr lang="en-US" dirty="0" smtClean="0">
                <a:latin typeface="Calibri" pitchFamily="34" charset="0"/>
              </a:rPr>
              <a:t>V1 </a:t>
            </a:r>
            <a:r>
              <a:rPr lang="ru-RU" dirty="0" smtClean="0">
                <a:latin typeface="Calibri" pitchFamily="34" charset="0"/>
              </a:rPr>
              <a:t>и +12</a:t>
            </a:r>
            <a:r>
              <a:rPr lang="en-US" dirty="0" smtClean="0">
                <a:latin typeface="Calibri" pitchFamily="34" charset="0"/>
              </a:rPr>
              <a:t>V2</a:t>
            </a:r>
            <a:endParaRPr lang="ru-RU" dirty="0" smtClean="0"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Активный </a:t>
            </a:r>
            <a:r>
              <a:rPr lang="en-US" dirty="0" smtClean="0">
                <a:latin typeface="Calibri" pitchFamily="34" charset="0"/>
              </a:rPr>
              <a:t>PFC</a:t>
            </a:r>
            <a:endParaRPr lang="ru-RU" dirty="0" smtClean="0"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Автоматическое управление скоростью вращения вентилятора</a:t>
            </a:r>
            <a:endParaRPr lang="en-US" dirty="0" smtClean="0"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Эффективность </a:t>
            </a:r>
            <a:r>
              <a:rPr lang="en-US" dirty="0" smtClean="0">
                <a:latin typeface="Calibri" pitchFamily="34" charset="0"/>
              </a:rPr>
              <a:t>&gt;85%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Наработка на отказ </a:t>
            </a:r>
            <a:r>
              <a:rPr lang="en-US" dirty="0" smtClean="0">
                <a:latin typeface="Calibri" pitchFamily="34" charset="0"/>
              </a:rPr>
              <a:t>&gt; 100 000 </a:t>
            </a:r>
            <a:r>
              <a:rPr lang="ru-RU" dirty="0" smtClean="0">
                <a:latin typeface="Calibri" pitchFamily="34" charset="0"/>
              </a:rPr>
              <a:t>часов</a:t>
            </a:r>
            <a:endParaRPr lang="en-US" dirty="0" smtClean="0"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Защита </a:t>
            </a:r>
            <a:r>
              <a:rPr lang="en-US" dirty="0" smtClean="0">
                <a:latin typeface="Calibri" pitchFamily="34" charset="0"/>
              </a:rPr>
              <a:t>OVP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/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OCP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/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OPP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/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SCP</a:t>
            </a:r>
            <a:endParaRPr lang="ru-RU" dirty="0">
              <a:latin typeface="Calibri" pitchFamily="34" charset="0"/>
            </a:endParaRP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3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 года </a:t>
            </a:r>
            <a:r>
              <a:rPr lang="ru-RU" b="1" dirty="0">
                <a:solidFill>
                  <a:srgbClr val="800080"/>
                </a:solidFill>
                <a:latin typeface="Calibri" pitchFamily="34" charset="0"/>
              </a:rPr>
              <a:t>гарантии</a:t>
            </a:r>
            <a:endParaRPr lang="en-US" b="1" dirty="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41989" name="TextBox 3"/>
          <p:cNvSpPr txBox="1">
            <a:spLocks noChangeArrowheads="1"/>
          </p:cNvSpPr>
          <p:nvPr/>
        </p:nvSpPr>
        <p:spPr bwMode="auto">
          <a:xfrm>
            <a:off x="76200" y="6031468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ru-RU" dirty="0" smtClean="0">
                <a:latin typeface="Calibri" pitchFamily="34" charset="0"/>
              </a:rPr>
              <a:t>Интеллектуальная </a:t>
            </a:r>
            <a:r>
              <a:rPr lang="ru-RU" dirty="0">
                <a:latin typeface="Calibri" pitchFamily="34" charset="0"/>
              </a:rPr>
              <a:t>система охлаждения с </a:t>
            </a:r>
            <a:r>
              <a:rPr lang="ru-RU" b="1" dirty="0" smtClean="0">
                <a:solidFill>
                  <a:srgbClr val="800080"/>
                </a:solidFill>
                <a:latin typeface="Calibri" pitchFamily="34" charset="0"/>
              </a:rPr>
              <a:t>120-мм </a:t>
            </a:r>
            <a:r>
              <a:rPr lang="en-US" dirty="0">
                <a:latin typeface="Calibri" pitchFamily="34" charset="0"/>
              </a:rPr>
              <a:t>PWM </a:t>
            </a:r>
            <a:r>
              <a:rPr lang="ru-RU" dirty="0">
                <a:latin typeface="Calibri" pitchFamily="34" charset="0"/>
              </a:rPr>
              <a:t>вентилятором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71009" name="Rectangle 1"/>
          <p:cNvSpPr>
            <a:spLocks noChangeArrowheads="1"/>
          </p:cNvSpPr>
          <p:nvPr/>
        </p:nvSpPr>
        <p:spPr bwMode="auto">
          <a:xfrm>
            <a:off x="7010400" y="4740532"/>
            <a:ext cx="1905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PMingLiU" pitchFamily="18" charset="-120"/>
                <a:cs typeface="Times New Roman" pitchFamily="18" charset="0"/>
              </a:rPr>
              <a:t>MB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 20+4 Pin x 1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CPU</a:t>
            </a: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PMingLiU" pitchFamily="18" charset="-120"/>
                <a:cs typeface="Times New Roman" pitchFamily="18" charset="0"/>
              </a:rPr>
              <a:t>12V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 4+4 Pin x 1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PMingLiU" pitchFamily="18" charset="-120"/>
                <a:cs typeface="Times New Roman" pitchFamily="18" charset="0"/>
              </a:rPr>
              <a:t>PCI-e  6+2 Pin x 1</a:t>
            </a:r>
            <a:endParaRPr kumimoji="0" lang="ru-RU" altLang="zh-TW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SATA x </a:t>
            </a: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PMingLiU" pitchFamily="18" charset="-120"/>
                <a:cs typeface="Times New Roman" pitchFamily="18" charset="0"/>
              </a:rPr>
              <a:t>6</a:t>
            </a:r>
            <a:endParaRPr kumimoji="0" lang="ru-RU" altLang="zh-TW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4P</a:t>
            </a: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PMingLiU" pitchFamily="18" charset="-120"/>
                <a:cs typeface="Times New Roman" pitchFamily="18" charset="0"/>
              </a:rPr>
              <a:t>in Peripheral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 x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4Pin</a:t>
            </a: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PMingLiU" pitchFamily="18" charset="-120"/>
                <a:cs typeface="Times New Roman" pitchFamily="18" charset="0"/>
              </a:rPr>
              <a:t> Floppy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 x 1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трелка вправо 24"/>
          <p:cNvSpPr/>
          <p:nvPr/>
        </p:nvSpPr>
        <p:spPr>
          <a:xfrm>
            <a:off x="152400" y="2438400"/>
            <a:ext cx="8991600" cy="1066800"/>
          </a:xfrm>
          <a:prstGeom prst="rightArrow">
            <a:avLst/>
          </a:prstGeom>
          <a:solidFill>
            <a:srgbClr val="680440"/>
          </a:solidFill>
          <a:ln>
            <a:solidFill>
              <a:srgbClr val="550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04800" y="3886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cs typeface="Arial" pitchFamily="34" charset="0"/>
              </a:rPr>
              <a:t>Медное </a:t>
            </a:r>
            <a:br>
              <a:rPr lang="ru-RU" b="1" dirty="0" smtClean="0">
                <a:cs typeface="Arial" pitchFamily="34" charset="0"/>
              </a:rPr>
            </a:br>
            <a:r>
              <a:rPr lang="ru-RU" b="1" dirty="0" smtClean="0">
                <a:cs typeface="Arial" pitchFamily="34" charset="0"/>
              </a:rPr>
              <a:t>основание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+mn-lt"/>
              </a:rPr>
              <a:t>Кулеры</a:t>
            </a:r>
            <a:br>
              <a:rPr lang="ru-RU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Эволюция</a:t>
            </a:r>
            <a:endParaRPr lang="ru-RU" sz="2200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3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680440"/>
                </a:solidFill>
                <a:latin typeface="+mn-lt"/>
              </a:rPr>
              <a:t>Эволюция оснований кулеров </a:t>
            </a:r>
            <a:r>
              <a:rPr lang="en-US" sz="2000" dirty="0" smtClean="0">
                <a:latin typeface="+mn-lt"/>
              </a:rPr>
              <a:t>– </a:t>
            </a:r>
            <a:r>
              <a:rPr lang="ru-RU" sz="2000" dirty="0" smtClean="0">
                <a:latin typeface="+mn-lt"/>
              </a:rPr>
              <a:t>от простого к эффективному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2" y="2381249"/>
            <a:ext cx="1510435" cy="1048674"/>
          </a:xfrm>
          <a:prstGeom prst="rect">
            <a:avLst/>
          </a:prstGeom>
          <a:noFill/>
          <a:ln w="15875">
            <a:solidFill>
              <a:srgbClr val="550334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386672"/>
            <a:ext cx="1531394" cy="1043936"/>
          </a:xfrm>
          <a:prstGeom prst="rect">
            <a:avLst/>
          </a:prstGeom>
          <a:noFill/>
          <a:ln w="15875">
            <a:solidFill>
              <a:srgbClr val="550334"/>
            </a:solidFill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373945"/>
            <a:ext cx="1385001" cy="1055056"/>
          </a:xfrm>
          <a:prstGeom prst="rect">
            <a:avLst/>
          </a:prstGeom>
          <a:noFill/>
          <a:ln w="15875">
            <a:solidFill>
              <a:srgbClr val="550334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4025" y="236220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3093" y="2362201"/>
            <a:ext cx="149985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057400" y="3886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cs typeface="Arial" pitchFamily="34" charset="0"/>
              </a:rPr>
              <a:t>Прямой</a:t>
            </a:r>
            <a:br>
              <a:rPr lang="ru-RU" b="1" dirty="0" smtClean="0">
                <a:cs typeface="Arial" pitchFamily="34" charset="0"/>
              </a:rPr>
            </a:br>
            <a:r>
              <a:rPr lang="ru-RU" b="1" dirty="0" smtClean="0">
                <a:cs typeface="Arial" pitchFamily="34" charset="0"/>
              </a:rPr>
              <a:t>контакт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33800" y="38862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cs typeface="Arial" pitchFamily="34" charset="0"/>
              </a:rPr>
              <a:t>Непрерывный</a:t>
            </a:r>
            <a:br>
              <a:rPr lang="ru-RU" b="1" dirty="0" smtClean="0">
                <a:cs typeface="Arial" pitchFamily="34" charset="0"/>
              </a:rPr>
            </a:br>
            <a:r>
              <a:rPr lang="ru-RU" b="1" dirty="0" smtClean="0">
                <a:cs typeface="Arial" pitchFamily="34" charset="0"/>
              </a:rPr>
              <a:t>прямой</a:t>
            </a:r>
            <a:br>
              <a:rPr lang="ru-RU" b="1" dirty="0" smtClean="0">
                <a:cs typeface="Arial" pitchFamily="34" charset="0"/>
              </a:rPr>
            </a:br>
            <a:r>
              <a:rPr lang="ru-RU" b="1" dirty="0" smtClean="0">
                <a:cs typeface="Arial" pitchFamily="34" charset="0"/>
              </a:rPr>
              <a:t>контакт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86400" y="3886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u="sng" dirty="0" smtClean="0">
                <a:cs typeface="Arial" pitchFamily="34" charset="0"/>
              </a:rPr>
              <a:t>Испарительные камеры</a:t>
            </a:r>
            <a:endParaRPr lang="en-US" b="1" u="sng" dirty="0" smtClean="0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6400" y="4495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cs typeface="Arial" pitchFamily="34" charset="0"/>
              </a:rPr>
              <a:t>Вертикальные</a:t>
            </a:r>
            <a:endParaRPr lang="en-US" dirty="0" smtClean="0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34200" y="4495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cs typeface="Arial" pitchFamily="34" charset="0"/>
              </a:rPr>
              <a:t>Горизонтальные</a:t>
            </a:r>
            <a:endParaRPr lang="en-US" dirty="0" smtClean="0">
              <a:cs typeface="Arial" pitchFamily="34" charset="0"/>
            </a:endParaRPr>
          </a:p>
        </p:txBody>
      </p:sp>
      <p:sp>
        <p:nvSpPr>
          <p:cNvPr id="38" name="Правая фигурная скобка 37"/>
          <p:cNvSpPr/>
          <p:nvPr/>
        </p:nvSpPr>
        <p:spPr>
          <a:xfrm rot="5400000">
            <a:off x="6591300" y="2628900"/>
            <a:ext cx="381000" cy="2133600"/>
          </a:xfrm>
          <a:prstGeom prst="rightBrace">
            <a:avLst/>
          </a:prstGeom>
          <a:ln w="25400">
            <a:solidFill>
              <a:srgbClr val="550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23850"/>
            <a:ext cx="7315200" cy="647700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3600" dirty="0" smtClean="0">
                <a:latin typeface="+mj-lt"/>
              </a:rPr>
              <a:t>CDC™ </a:t>
            </a:r>
            <a:r>
              <a:rPr lang="ru-RU" altLang="zh-TW" sz="3600" dirty="0" smtClean="0">
                <a:latin typeface="+mj-lt"/>
              </a:rPr>
              <a:t>в сравнении с</a:t>
            </a:r>
            <a:r>
              <a:rPr lang="en-US" altLang="zh-TW" sz="3600" dirty="0" smtClean="0">
                <a:latin typeface="+mj-lt"/>
              </a:rPr>
              <a:t> Direct Contact</a:t>
            </a:r>
            <a:endParaRPr lang="zh-TW" altLang="en-US" sz="3600" dirty="0">
              <a:latin typeface="+mj-lt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572125" y="1592263"/>
            <a:ext cx="3429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dirty="0">
                <a:latin typeface="Calibri" pitchFamily="34" charset="0"/>
              </a:rPr>
              <a:t>Continuous Direct Contact</a:t>
            </a:r>
          </a:p>
          <a:p>
            <a:r>
              <a:rPr lang="ru-RU" altLang="zh-TW" sz="1400" dirty="0">
                <a:latin typeface="Calibri" pitchFamily="34" charset="0"/>
              </a:rPr>
              <a:t>На высокоточном оборудовании тепловые трубки объединяются в плотно запрессованный массив, работающий как испарительная камера, с идеально плоской и однородной </a:t>
            </a:r>
            <a:r>
              <a:rPr lang="ru-RU" altLang="zh-TW" sz="1400" dirty="0" smtClean="0">
                <a:latin typeface="Calibri" pitchFamily="34" charset="0"/>
              </a:rPr>
              <a:t>поверхностью прилегания</a:t>
            </a:r>
            <a:r>
              <a:rPr lang="ru-RU" altLang="zh-TW" sz="1400" dirty="0">
                <a:latin typeface="Calibri" pitchFamily="34" charset="0"/>
              </a:rPr>
              <a:t>.</a:t>
            </a:r>
            <a:r>
              <a:rPr lang="en-US" altLang="zh-TW" sz="1400" dirty="0">
                <a:latin typeface="Calibri" pitchFamily="34" charset="0"/>
              </a:rPr>
              <a:t> </a:t>
            </a:r>
            <a:r>
              <a:rPr lang="ru-RU" altLang="zh-TW" sz="1400" dirty="0">
                <a:latin typeface="Calibri" pitchFamily="34" charset="0"/>
              </a:rPr>
              <a:t>В результате процессор равномернее передаёт тепло, больше тепловых трубок может быть размещено в зоне основного тепловыделения, производительность охлаждения выше</a:t>
            </a:r>
            <a:r>
              <a:rPr lang="en-US" altLang="zh-TW" sz="1400" dirty="0">
                <a:latin typeface="Calibri" pitchFamily="34" charset="0"/>
              </a:rPr>
              <a:t>.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5572125" y="4152900"/>
            <a:ext cx="34290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dirty="0">
                <a:latin typeface="Calibri" pitchFamily="34" charset="0"/>
              </a:rPr>
              <a:t>Direct Contact</a:t>
            </a:r>
          </a:p>
          <a:p>
            <a:r>
              <a:rPr lang="ru-RU" sz="1400" dirty="0">
                <a:latin typeface="Calibri" pitchFamily="34" charset="0"/>
              </a:rPr>
              <a:t>Более простая технология для недорогих кулеров средней эффективности. Зазоры между тепловыми трубками приводят к неравномерному распределению тепла, в местах зазоров на процессоре могут оставаться более горячие точки. Меньше тепловых трубок прилегает к центру процессора, площадь их поверхности меньше, теплоотвод менее эффективен.</a:t>
            </a:r>
            <a:endParaRPr lang="en-US" altLang="zh-TW" sz="1400" dirty="0">
              <a:latin typeface="Calibri" pitchFamily="34" charset="0"/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616450"/>
            <a:ext cx="4929187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092325"/>
            <a:ext cx="5359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b="2326"/>
          <a:stretch>
            <a:fillRect/>
          </a:stretch>
        </p:blipFill>
        <p:spPr bwMode="auto">
          <a:xfrm>
            <a:off x="285720" y="4081482"/>
            <a:ext cx="1285884" cy="101407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4000"/>
            <a:ext cx="1295400" cy="105787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6779" y="5410200"/>
            <a:ext cx="1601821" cy="10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8600" y="3962400"/>
            <a:ext cx="5943600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u="sng" dirty="0" smtClean="0">
                <a:solidFill>
                  <a:srgbClr val="680440"/>
                </a:solidFill>
                <a:cs typeface="Arial" pitchFamily="34" charset="0"/>
              </a:rPr>
              <a:t>Принцип работы – как у тепловых трубок </a:t>
            </a:r>
            <a:br>
              <a:rPr lang="ru-RU" b="1" u="sng" dirty="0" smtClean="0">
                <a:solidFill>
                  <a:srgbClr val="680440"/>
                </a:solidFill>
                <a:cs typeface="Arial" pitchFamily="34" charset="0"/>
              </a:rPr>
            </a:br>
            <a:r>
              <a:rPr lang="ru-RU" b="1" u="sng" dirty="0" smtClean="0">
                <a:solidFill>
                  <a:srgbClr val="680440"/>
                </a:solidFill>
                <a:cs typeface="Arial" pitchFamily="34" charset="0"/>
              </a:rPr>
              <a:t>(охлаждение при испарении), но: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Большая площадь контакта с рёбрами для теплообмена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Больший объём циркуляции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Произвольная форма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0292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Кулеры</a:t>
            </a:r>
            <a:br>
              <a:rPr lang="ru-RU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Что нового</a:t>
            </a:r>
            <a:br>
              <a:rPr lang="ru-RU" sz="2200" dirty="0" smtClean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3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680440"/>
                </a:solidFill>
                <a:latin typeface="+mn-lt"/>
              </a:rPr>
              <a:t>Горизонтальные испарительные камеры – новинка сезона</a:t>
            </a:r>
            <a:endParaRPr lang="ru-RU" sz="2000" dirty="0" smtClean="0">
              <a:latin typeface="+mn-lt"/>
            </a:endParaRPr>
          </a:p>
        </p:txBody>
      </p:sp>
      <p:pic>
        <p:nvPicPr>
          <p:cNvPr id="24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638801"/>
            <a:ext cx="2667000" cy="73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4729" y="5334000"/>
            <a:ext cx="1901271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orizon_V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2286000"/>
            <a:ext cx="3429000" cy="1417087"/>
          </a:xfrm>
          <a:prstGeom prst="rect">
            <a:avLst/>
          </a:prstGeom>
        </p:spPr>
      </p:pic>
      <p:pic>
        <p:nvPicPr>
          <p:cNvPr id="20" name="Рисунок 19" descr="Horizon_VP_fu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1200" y="1981200"/>
            <a:ext cx="2756821" cy="330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041593"/>
            <a:ext cx="2057400" cy="230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V8 GTS_front02_600px.jpg"/>
          <p:cNvPicPr>
            <a:picLocks noChangeAspect="1"/>
          </p:cNvPicPr>
          <p:nvPr/>
        </p:nvPicPr>
        <p:blipFill>
          <a:blip r:embed="rId3" cstate="print"/>
          <a:srcRect l="15000" t="3333" r="15000" b="2000"/>
          <a:stretch>
            <a:fillRect/>
          </a:stretch>
        </p:blipFill>
        <p:spPr>
          <a:xfrm>
            <a:off x="533400" y="1947454"/>
            <a:ext cx="2362200" cy="2395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4724400"/>
            <a:ext cx="27432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V8 GTS</a:t>
            </a:r>
            <a:endParaRPr lang="ru-RU" b="1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8 трубок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Горизонтальная испарительная камера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2 </a:t>
            </a:r>
            <a:r>
              <a:rPr lang="en-US" sz="1600" dirty="0" smtClean="0">
                <a:cs typeface="Arial" pitchFamily="34" charset="0"/>
              </a:rPr>
              <a:t>x </a:t>
            </a:r>
            <a:r>
              <a:rPr lang="ru-RU" sz="1600" dirty="0" smtClean="0">
                <a:cs typeface="Arial" pitchFamily="34" charset="0"/>
              </a:rPr>
              <a:t>140-мм вентилятора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25</a:t>
            </a:r>
            <a:r>
              <a:rPr lang="ru-RU" sz="1600" dirty="0" smtClean="0">
                <a:cs typeface="Arial" pitchFamily="34" charset="0"/>
              </a:rPr>
              <a:t>0 Вт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Кулеры</a:t>
            </a:r>
            <a:br>
              <a:rPr lang="ru-RU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Одни из лучших на рынке. Серебро </a:t>
            </a:r>
            <a:r>
              <a:rPr lang="en-US" sz="2200" dirty="0" err="1" smtClean="0">
                <a:latin typeface="+mn-lt"/>
              </a:rPr>
              <a:t>iXBT</a:t>
            </a:r>
            <a:r>
              <a:rPr lang="ru-RU" sz="2200" dirty="0" smtClean="0">
                <a:latin typeface="+mn-lt"/>
              </a:rPr>
              <a:t> 2 года подряд</a:t>
            </a:r>
            <a:r>
              <a:rPr lang="en-US" sz="2200" dirty="0" smtClean="0">
                <a:latin typeface="+mn-lt"/>
              </a:rPr>
              <a:t>.</a:t>
            </a: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3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680440"/>
                </a:solidFill>
                <a:latin typeface="+mn-lt"/>
              </a:rPr>
              <a:t>Серия </a:t>
            </a:r>
            <a:r>
              <a:rPr lang="en-US" sz="2000" b="1" dirty="0" smtClean="0">
                <a:solidFill>
                  <a:srgbClr val="680440"/>
                </a:solidFill>
                <a:latin typeface="+mn-lt"/>
              </a:rPr>
              <a:t>GTS </a:t>
            </a:r>
            <a:r>
              <a:rPr lang="en-US" sz="2000" dirty="0" smtClean="0">
                <a:latin typeface="+mn-lt"/>
              </a:rPr>
              <a:t>– </a:t>
            </a:r>
            <a:r>
              <a:rPr lang="ru-RU" sz="2000" dirty="0" smtClean="0">
                <a:latin typeface="+mn-lt"/>
              </a:rPr>
              <a:t>основания с горизонтальными испарительными камерами</a:t>
            </a:r>
          </a:p>
        </p:txBody>
      </p:sp>
      <p:pic>
        <p:nvPicPr>
          <p:cNvPr id="10" name="Picture 4" descr="http://www.ixbt.com/editorial/ixbt-brand2012/brand2012_english_silver-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4300" y="2057400"/>
            <a:ext cx="1257300" cy="251460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657600" y="4724400"/>
            <a:ext cx="27432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V4 GTS</a:t>
            </a:r>
            <a:endParaRPr lang="ru-RU" b="1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4 трубки</a:t>
            </a:r>
            <a:endParaRPr lang="en-US" sz="1600" dirty="0" smtClean="0">
              <a:cs typeface="Arial" pitchFamily="34" charset="0"/>
            </a:endParaRP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Горизонтальная испарительная камера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2 </a:t>
            </a:r>
            <a:r>
              <a:rPr lang="en-US" sz="1600" dirty="0" smtClean="0">
                <a:cs typeface="Arial" pitchFamily="34" charset="0"/>
              </a:rPr>
              <a:t>x </a:t>
            </a:r>
            <a:r>
              <a:rPr lang="ru-RU" sz="1600" dirty="0" smtClean="0">
                <a:cs typeface="Arial" pitchFamily="34" charset="0"/>
              </a:rPr>
              <a:t>120-мм вентилятора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15</a:t>
            </a:r>
            <a:r>
              <a:rPr lang="ru-RU" sz="1600" dirty="0" smtClean="0">
                <a:cs typeface="Arial" pitchFamily="34" charset="0"/>
              </a:rPr>
              <a:t>0 Вт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26" name="32-конечная звезда 25"/>
          <p:cNvSpPr/>
          <p:nvPr/>
        </p:nvSpPr>
        <p:spPr>
          <a:xfrm>
            <a:off x="2286000" y="3505200"/>
            <a:ext cx="990600" cy="1056640"/>
          </a:xfrm>
          <a:prstGeom prst="star32">
            <a:avLst/>
          </a:prstGeom>
          <a:solidFill>
            <a:srgbClr val="680440"/>
          </a:solidFill>
          <a:ln>
            <a:noFill/>
          </a:ln>
          <a:effectLst>
            <a:outerShdw blurRad="355600" dist="114300" dir="7680000" sx="92000" sy="92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 rot="20476492">
            <a:off x="2381647" y="3820601"/>
            <a:ext cx="75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NEW!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4" name="圖片 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5562600"/>
            <a:ext cx="161544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191000"/>
            <a:ext cx="1082787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4186238"/>
            <a:ext cx="9144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68482"/>
            <a:ext cx="79490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ww.coolermaster.ru/upload/product/6758/gallery/full/Hyper_612S-01_590x442.jpg"/>
          <p:cNvPicPr>
            <a:picLocks noChangeAspect="1" noChangeArrowheads="1"/>
          </p:cNvPicPr>
          <p:nvPr/>
        </p:nvPicPr>
        <p:blipFill>
          <a:blip r:embed="rId3" cstate="print"/>
          <a:srcRect l="16843" r="8772"/>
          <a:stretch>
            <a:fillRect/>
          </a:stretch>
        </p:blipFill>
        <p:spPr bwMode="auto">
          <a:xfrm>
            <a:off x="2743200" y="1981200"/>
            <a:ext cx="1986565" cy="203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197" y="2039681"/>
            <a:ext cx="2034194" cy="195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Кулеры</a:t>
            </a:r>
            <a:br>
              <a:rPr lang="ru-RU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Одни из лучших на рынке. Серебро </a:t>
            </a:r>
            <a:r>
              <a:rPr lang="en-US" sz="2200" dirty="0" smtClean="0">
                <a:latin typeface="+mn-lt"/>
              </a:rPr>
              <a:t>iXBT.com</a:t>
            </a:r>
            <a:r>
              <a:rPr lang="ru-RU" sz="2200" dirty="0" smtClean="0">
                <a:latin typeface="+mn-lt"/>
              </a:rPr>
              <a:t> 2 года подряд</a:t>
            </a:r>
            <a:r>
              <a:rPr lang="en-US" sz="2200" dirty="0" smtClean="0">
                <a:latin typeface="+mn-lt"/>
              </a:rPr>
              <a:t>.</a:t>
            </a: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680440"/>
                </a:solidFill>
                <a:latin typeface="+mn-lt"/>
              </a:rPr>
              <a:t>Серия </a:t>
            </a:r>
            <a:r>
              <a:rPr lang="en-US" sz="2000" b="1" dirty="0" smtClean="0">
                <a:solidFill>
                  <a:srgbClr val="680440"/>
                </a:solidFill>
                <a:latin typeface="+mn-lt"/>
              </a:rPr>
              <a:t>Hyper </a:t>
            </a:r>
            <a:r>
              <a:rPr lang="en-US" sz="2000" dirty="0" smtClean="0">
                <a:latin typeface="+mn-lt"/>
              </a:rPr>
              <a:t>–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кулеры</a:t>
            </a:r>
            <a:r>
              <a:rPr lang="ru-RU" sz="2000" dirty="0" smtClean="0">
                <a:latin typeface="+mn-lt"/>
              </a:rPr>
              <a:t> башенного типа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4770328"/>
            <a:ext cx="228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612 PWM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6 тепловых трубок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Медное основание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120-мм вентилятор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300 Вт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600" y="4770328"/>
            <a:ext cx="228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</a:t>
            </a:r>
            <a:r>
              <a:rPr lang="ru-RU" b="1" u="sng" dirty="0" smtClean="0">
                <a:solidFill>
                  <a:srgbClr val="680440"/>
                </a:solidFill>
                <a:cs typeface="Arial" pitchFamily="34" charset="0"/>
              </a:rPr>
              <a:t>6</a:t>
            </a: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12S</a:t>
            </a:r>
            <a:r>
              <a:rPr lang="en-US" b="1" dirty="0" smtClean="0">
                <a:solidFill>
                  <a:srgbClr val="680440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680440"/>
                </a:solidFill>
                <a:cs typeface="Arial" pitchFamily="34" charset="0"/>
              </a:rPr>
              <a:t>(Silent)</a:t>
            </a:r>
            <a:endParaRPr lang="ru-RU" sz="1400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6 тепловых трубок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Медное основание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120-мм вентилятор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230 Вт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21" name="Picture 8" descr="http://article.techlabs.by/img/article/31341/Best_Performan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823500"/>
            <a:ext cx="417590" cy="73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WP_editors_choi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400" y="3952283"/>
            <a:ext cx="980866" cy="678199"/>
          </a:xfrm>
          <a:prstGeom prst="rect">
            <a:avLst/>
          </a:prstGeom>
        </p:spPr>
      </p:pic>
      <p:pic>
        <p:nvPicPr>
          <p:cNvPr id="27" name="圖片 15" descr="Hyper 412 PWM-02.png"/>
          <p:cNvPicPr>
            <a:picLocks noChangeAspect="1"/>
          </p:cNvPicPr>
          <p:nvPr/>
        </p:nvPicPr>
        <p:blipFill>
          <a:blip r:embed="rId7" cstate="print"/>
          <a:srcRect t="15385" b="7692"/>
          <a:stretch>
            <a:fillRect/>
          </a:stretch>
        </p:blipFill>
        <p:spPr bwMode="auto">
          <a:xfrm>
            <a:off x="5105401" y="2165213"/>
            <a:ext cx="1755376" cy="179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圖片 14" descr="Hyper 412S-02.png"/>
          <p:cNvPicPr>
            <a:picLocks noChangeAspect="1"/>
          </p:cNvPicPr>
          <p:nvPr/>
        </p:nvPicPr>
        <p:blipFill>
          <a:blip r:embed="rId8" cstate="print"/>
          <a:srcRect t="15998" b="6677"/>
          <a:stretch>
            <a:fillRect/>
          </a:stretch>
        </p:blipFill>
        <p:spPr bwMode="auto">
          <a:xfrm>
            <a:off x="7086600" y="2243278"/>
            <a:ext cx="1676400" cy="172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4724400" y="4770328"/>
            <a:ext cx="2209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</a:t>
            </a:r>
            <a:r>
              <a:rPr lang="ru-RU" b="1" u="sng" dirty="0" smtClean="0">
                <a:solidFill>
                  <a:srgbClr val="680440"/>
                </a:solidFill>
                <a:cs typeface="Arial" pitchFamily="34" charset="0"/>
              </a:rPr>
              <a:t>4</a:t>
            </a: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12 PWM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4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CDC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120-мм вентилятор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2</a:t>
            </a:r>
            <a:r>
              <a:rPr lang="en-US" sz="1600" dirty="0" smtClean="0">
                <a:cs typeface="Arial" pitchFamily="34" charset="0"/>
              </a:rPr>
              <a:t>5</a:t>
            </a:r>
            <a:r>
              <a:rPr lang="ru-RU" sz="1600" dirty="0" smtClean="0">
                <a:cs typeface="Arial" pitchFamily="34" charset="0"/>
              </a:rPr>
              <a:t>0 Вт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0" y="4770328"/>
            <a:ext cx="2209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</a:t>
            </a:r>
            <a:r>
              <a:rPr lang="ru-RU" b="1" u="sng" dirty="0" smtClean="0">
                <a:solidFill>
                  <a:srgbClr val="680440"/>
                </a:solidFill>
                <a:cs typeface="Arial" pitchFamily="34" charset="0"/>
              </a:rPr>
              <a:t>4</a:t>
            </a: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12S</a:t>
            </a:r>
            <a:r>
              <a:rPr lang="en-US" b="1" dirty="0" smtClean="0">
                <a:solidFill>
                  <a:srgbClr val="680440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680440"/>
                </a:solidFill>
                <a:cs typeface="Arial" pitchFamily="34" charset="0"/>
              </a:rPr>
              <a:t>(Silent)</a:t>
            </a:r>
            <a:endParaRPr lang="ru-RU" sz="1400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4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CDC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120-мм вентилятор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180–</a:t>
            </a:r>
            <a:r>
              <a:rPr lang="ru-RU" sz="1600" dirty="0" smtClean="0">
                <a:cs typeface="Arial" pitchFamily="34" charset="0"/>
              </a:rPr>
              <a:t>2</a:t>
            </a:r>
            <a:r>
              <a:rPr lang="en-US" sz="1600" dirty="0" smtClean="0">
                <a:cs typeface="Arial" pitchFamily="34" charset="0"/>
              </a:rPr>
              <a:t>5</a:t>
            </a:r>
            <a:r>
              <a:rPr lang="ru-RU" sz="1600" dirty="0" smtClean="0">
                <a:cs typeface="Arial" pitchFamily="34" charset="0"/>
              </a:rPr>
              <a:t>0 Вт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4097082"/>
            <a:ext cx="609600" cy="4978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4097082"/>
            <a:ext cx="609600" cy="4978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19" descr="cid:image002.png@01CC5B53.2E54E2F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2057400"/>
            <a:ext cx="1752600" cy="193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ttp://www.coolermaster.ru/upload/product/6930/gallery/full/HyperT4_1.jpg?1905691721"/>
          <p:cNvPicPr>
            <a:picLocks noChangeAspect="1" noChangeArrowheads="1"/>
          </p:cNvPicPr>
          <p:nvPr/>
        </p:nvPicPr>
        <p:blipFill>
          <a:blip r:embed="rId3" cstate="print"/>
          <a:srcRect l="14915" r="15932"/>
          <a:stretch>
            <a:fillRect/>
          </a:stretch>
        </p:blipFill>
        <p:spPr bwMode="auto">
          <a:xfrm>
            <a:off x="4800600" y="2133600"/>
            <a:ext cx="1965031" cy="2133600"/>
          </a:xfrm>
          <a:prstGeom prst="rect">
            <a:avLst/>
          </a:prstGeom>
          <a:noFill/>
        </p:spPr>
      </p:pic>
      <p:pic>
        <p:nvPicPr>
          <p:cNvPr id="23" name="Picture 2" descr="訊凱_3"/>
          <p:cNvPicPr>
            <a:picLocks noChangeAspect="1" noChangeArrowheads="1"/>
          </p:cNvPicPr>
          <p:nvPr/>
        </p:nvPicPr>
        <p:blipFill>
          <a:blip r:embed="rId4" cstate="print"/>
          <a:srcRect l="6383" t="6067" r="10638" b="2928"/>
          <a:stretch>
            <a:fillRect/>
          </a:stretch>
        </p:blipFill>
        <p:spPr bwMode="auto">
          <a:xfrm>
            <a:off x="228600" y="2057400"/>
            <a:ext cx="191516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36" descr="cid:image001.png@01CC5B54.965539D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057400"/>
            <a:ext cx="1828800" cy="210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Кулеры</a:t>
            </a:r>
            <a:br>
              <a:rPr lang="ru-RU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Одни из лучших на рынке. Серебро </a:t>
            </a:r>
            <a:r>
              <a:rPr lang="en-US" sz="2200" dirty="0" smtClean="0">
                <a:latin typeface="+mn-lt"/>
              </a:rPr>
              <a:t>iXBT.com</a:t>
            </a:r>
            <a:r>
              <a:rPr lang="ru-RU" sz="2200" dirty="0" smtClean="0">
                <a:latin typeface="+mn-lt"/>
              </a:rPr>
              <a:t> 2 года подряд</a:t>
            </a:r>
            <a:r>
              <a:rPr lang="en-US" sz="2200" dirty="0" smtClean="0">
                <a:latin typeface="+mn-lt"/>
              </a:rPr>
              <a:t>.</a:t>
            </a: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680440"/>
                </a:solidFill>
                <a:latin typeface="+mn-lt"/>
              </a:rPr>
              <a:t>Серия </a:t>
            </a:r>
            <a:r>
              <a:rPr lang="en-US" sz="2000" b="1" dirty="0" smtClean="0">
                <a:solidFill>
                  <a:srgbClr val="680440"/>
                </a:solidFill>
                <a:latin typeface="+mn-lt"/>
              </a:rPr>
              <a:t>Hyper </a:t>
            </a:r>
            <a:r>
              <a:rPr lang="en-US" sz="2000" dirty="0" smtClean="0">
                <a:latin typeface="+mn-lt"/>
              </a:rPr>
              <a:t>–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кулеры</a:t>
            </a:r>
            <a:r>
              <a:rPr lang="ru-RU" sz="2000" dirty="0" smtClean="0">
                <a:latin typeface="+mn-lt"/>
              </a:rPr>
              <a:t> башенного типа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4600" y="4770328"/>
            <a:ext cx="2057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212 EVO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4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CDC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120-мм </a:t>
            </a:r>
            <a:r>
              <a:rPr lang="en-US" sz="1600" dirty="0" smtClean="0">
                <a:cs typeface="Arial" pitchFamily="34" charset="0"/>
              </a:rPr>
              <a:t>PWM </a:t>
            </a:r>
            <a:r>
              <a:rPr lang="ru-RU" sz="1600" dirty="0" smtClean="0">
                <a:cs typeface="Arial" pitchFamily="34" charset="0"/>
              </a:rPr>
              <a:t>вент</a:t>
            </a:r>
            <a:r>
              <a:rPr lang="en-US" sz="1600" dirty="0" smtClean="0">
                <a:cs typeface="Arial" pitchFamily="34" charset="0"/>
              </a:rPr>
              <a:t>.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180 </a:t>
            </a:r>
            <a:r>
              <a:rPr lang="ru-RU" sz="1600" dirty="0" smtClean="0">
                <a:cs typeface="Arial" pitchFamily="34" charset="0"/>
              </a:rPr>
              <a:t>Вт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4770328"/>
            <a:ext cx="22860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212 X </a:t>
            </a:r>
            <a:r>
              <a:rPr lang="en-US" sz="1400" dirty="0" smtClean="0">
                <a:solidFill>
                  <a:srgbClr val="680440"/>
                </a:solidFill>
                <a:cs typeface="Arial" pitchFamily="34" charset="0"/>
              </a:rPr>
              <a:t>(Army)</a:t>
            </a:r>
            <a:endParaRPr lang="ru-RU" sz="1400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4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CDC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120-мм </a:t>
            </a:r>
            <a:r>
              <a:rPr lang="en-US" sz="1600" dirty="0" smtClean="0">
                <a:cs typeface="Arial" pitchFamily="34" charset="0"/>
              </a:rPr>
              <a:t>PWM </a:t>
            </a:r>
            <a:r>
              <a:rPr lang="ru-RU" sz="1600" dirty="0" smtClean="0">
                <a:cs typeface="Arial" pitchFamily="34" charset="0"/>
              </a:rPr>
              <a:t>вент</a:t>
            </a:r>
            <a:r>
              <a:rPr lang="en-US" sz="1600" dirty="0" smtClean="0">
                <a:cs typeface="Arial" pitchFamily="34" charset="0"/>
              </a:rPr>
              <a:t>.</a:t>
            </a:r>
            <a:r>
              <a:rPr lang="ru-RU" sz="1600" dirty="0" smtClean="0"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680440"/>
                </a:solidFill>
                <a:cs typeface="Arial" pitchFamily="34" charset="0"/>
              </a:rPr>
              <a:t>160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680440"/>
                </a:solidFill>
                <a:cs typeface="Arial" pitchFamily="34" charset="0"/>
              </a:rPr>
              <a:t>000 часов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210 </a:t>
            </a:r>
            <a:r>
              <a:rPr lang="ru-RU" sz="1600" dirty="0" smtClean="0">
                <a:cs typeface="Arial" pitchFamily="34" charset="0"/>
              </a:rPr>
              <a:t>Вт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24400" y="4770328"/>
            <a:ext cx="2209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T</a:t>
            </a:r>
            <a:r>
              <a:rPr lang="ru-RU" b="1" u="sng" dirty="0" smtClean="0">
                <a:solidFill>
                  <a:srgbClr val="680440"/>
                </a:solidFill>
                <a:cs typeface="Arial" pitchFamily="34" charset="0"/>
              </a:rPr>
              <a:t>4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4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120-мм </a:t>
            </a:r>
            <a:r>
              <a:rPr lang="en-US" sz="1600" dirty="0" smtClean="0">
                <a:cs typeface="Arial" pitchFamily="34" charset="0"/>
              </a:rPr>
              <a:t>PWM </a:t>
            </a:r>
            <a:r>
              <a:rPr lang="ru-RU" sz="1600" dirty="0" smtClean="0">
                <a:cs typeface="Arial" pitchFamily="34" charset="0"/>
              </a:rPr>
              <a:t>вент</a:t>
            </a:r>
            <a:r>
              <a:rPr lang="en-US" sz="1600" dirty="0" smtClean="0">
                <a:cs typeface="Arial" pitchFamily="34" charset="0"/>
              </a:rPr>
              <a:t>.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140-16</a:t>
            </a:r>
            <a:r>
              <a:rPr lang="ru-RU" sz="1600" dirty="0" smtClean="0">
                <a:cs typeface="Arial" pitchFamily="34" charset="0"/>
              </a:rPr>
              <a:t>0 Вт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0" y="4770328"/>
            <a:ext cx="2209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TX3 EVO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3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9</a:t>
            </a:r>
            <a:r>
              <a:rPr lang="ru-RU" sz="1600" dirty="0" smtClean="0">
                <a:cs typeface="Arial" pitchFamily="34" charset="0"/>
              </a:rPr>
              <a:t>0-мм </a:t>
            </a:r>
            <a:r>
              <a:rPr lang="en-US" sz="1600" dirty="0" smtClean="0">
                <a:cs typeface="Arial" pitchFamily="34" charset="0"/>
              </a:rPr>
              <a:t>PWM </a:t>
            </a:r>
            <a:r>
              <a:rPr lang="ru-RU" sz="1600" dirty="0" smtClean="0">
                <a:cs typeface="Arial" pitchFamily="34" charset="0"/>
              </a:rPr>
              <a:t>вент</a:t>
            </a:r>
            <a:r>
              <a:rPr lang="en-US" sz="1600" dirty="0" smtClean="0">
                <a:cs typeface="Arial" pitchFamily="34" charset="0"/>
              </a:rPr>
              <a:t>.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140</a:t>
            </a:r>
            <a:r>
              <a:rPr lang="ru-RU" sz="1600" dirty="0" smtClean="0">
                <a:cs typeface="Arial" pitchFamily="34" charset="0"/>
              </a:rPr>
              <a:t> Вт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191000"/>
            <a:ext cx="609600" cy="4978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191000"/>
            <a:ext cx="609600" cy="4978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7" cstate="print"/>
          <a:srcRect b="2326"/>
          <a:stretch>
            <a:fillRect/>
          </a:stretch>
        </p:blipFill>
        <p:spPr bwMode="auto">
          <a:xfrm>
            <a:off x="4876801" y="4233813"/>
            <a:ext cx="609600" cy="48074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Рисунок 13" descr="cid:image004.png@01CC5B53.2E54E2F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4191000"/>
            <a:ext cx="609600" cy="5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Box 8"/>
          <p:cNvSpPr txBox="1">
            <a:spLocks noChangeArrowheads="1"/>
          </p:cNvSpPr>
          <p:nvPr/>
        </p:nvSpPr>
        <p:spPr bwMode="auto">
          <a:xfrm>
            <a:off x="3733800" y="2514600"/>
            <a:ext cx="5257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dirty="0" err="1" smtClean="0">
                <a:latin typeface="Calibri" pitchFamily="34" charset="0"/>
              </a:rPr>
              <a:t>Ultra</a:t>
            </a:r>
            <a:r>
              <a:rPr lang="ru-RU" sz="1600" dirty="0" smtClean="0">
                <a:latin typeface="Calibri" pitchFamily="34" charset="0"/>
              </a:rPr>
              <a:t> </a:t>
            </a:r>
            <a:r>
              <a:rPr lang="ru-RU" sz="1600" dirty="0" err="1" smtClean="0">
                <a:latin typeface="Calibri" pitchFamily="34" charset="0"/>
              </a:rPr>
              <a:t>Tower</a:t>
            </a:r>
            <a:r>
              <a:rPr lang="ru-RU" sz="1600" dirty="0" smtClean="0">
                <a:latin typeface="Calibri" pitchFamily="34" charset="0"/>
              </a:rPr>
              <a:t> в стиле спортивного автомобиля</a:t>
            </a:r>
          </a:p>
          <a:p>
            <a:pPr marL="176213" indent="-176213"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Сдвижные щитки для </a:t>
            </a:r>
            <a:r>
              <a:rPr lang="en-US" sz="1600" dirty="0" smtClean="0">
                <a:latin typeface="Calibri" pitchFamily="34" charset="0"/>
              </a:rPr>
              <a:t>I/O</a:t>
            </a:r>
            <a:r>
              <a:rPr lang="ru-RU" sz="1600" dirty="0" smtClean="0">
                <a:latin typeface="Calibri" pitchFamily="34" charset="0"/>
              </a:rPr>
              <a:t> панели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и отсеков 5,25 </a:t>
            </a:r>
          </a:p>
          <a:p>
            <a:pPr marL="176213" indent="-176213"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Легко открываемые боковые панели-дверцы</a:t>
            </a:r>
          </a:p>
          <a:p>
            <a:pPr marL="176213" indent="-176213"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Раздельные внутренние отсеки для улучшенного теплообмена – индивидуальные охлаждаемые зоны 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419600"/>
            <a:ext cx="662764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419600"/>
            <a:ext cx="662764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419600"/>
            <a:ext cx="662764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OMPUTEX_d-i_2012_logo_transp_color_v_400x39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4572000"/>
            <a:ext cx="914402" cy="896114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00200" y="76200"/>
            <a:ext cx="6858000" cy="1143000"/>
          </a:xfrm>
        </p:spPr>
        <p:txBody>
          <a:bodyPr/>
          <a:lstStyle/>
          <a:p>
            <a:r>
              <a:rPr lang="en-US" dirty="0" smtClean="0"/>
              <a:t>Cosmos II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990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RC-1200-KKN1</a:t>
            </a:r>
          </a:p>
        </p:txBody>
      </p:sp>
      <p:pic>
        <p:nvPicPr>
          <p:cNvPr id="11" name="Рисунок 10" descr="swinging side panels 736x10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1600201"/>
            <a:ext cx="3352800" cy="4664766"/>
          </a:xfrm>
          <a:prstGeom prst="rect">
            <a:avLst/>
          </a:prstGeom>
        </p:spPr>
      </p:pic>
      <p:grpSp>
        <p:nvGrpSpPr>
          <p:cNvPr id="2" name="Группа 14"/>
          <p:cNvGrpSpPr/>
          <p:nvPr/>
        </p:nvGrpSpPr>
        <p:grpSpPr>
          <a:xfrm>
            <a:off x="7543800" y="152400"/>
            <a:ext cx="1600200" cy="1600200"/>
            <a:chOff x="7543800" y="304800"/>
            <a:chExt cx="1600200" cy="1600200"/>
          </a:xfrm>
        </p:grpSpPr>
        <p:sp>
          <p:nvSpPr>
            <p:cNvPr id="13" name="32-конечная звезда 12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80008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 rot="20476492">
              <a:off x="7638483" y="856362"/>
              <a:ext cx="1384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Флагман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069246"/>
            <a:ext cx="64071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http://www.coolermaster.ru/upload/product/6822/gallery/full/1.jpg?1619705245"/>
          <p:cNvPicPr>
            <a:picLocks noChangeAspect="1" noChangeArrowheads="1"/>
          </p:cNvPicPr>
          <p:nvPr/>
        </p:nvPicPr>
        <p:blipFill>
          <a:blip r:embed="rId3" cstate="print"/>
          <a:srcRect l="18983" t="1810" r="20000" b="4072"/>
          <a:stretch>
            <a:fillRect/>
          </a:stretch>
        </p:blipFill>
        <p:spPr bwMode="auto">
          <a:xfrm>
            <a:off x="6934200" y="2240446"/>
            <a:ext cx="1516673" cy="1752600"/>
          </a:xfrm>
          <a:prstGeom prst="rect">
            <a:avLst/>
          </a:prstGeom>
          <a:noFill/>
        </p:spPr>
      </p:pic>
      <p:pic>
        <p:nvPicPr>
          <p:cNvPr id="37" name="Picture 2" descr="http://www.coolermaster.ru/upload/product/6823/gallery/full/2.jpg?955142362"/>
          <p:cNvPicPr>
            <a:picLocks noChangeAspect="1" noChangeArrowheads="1"/>
          </p:cNvPicPr>
          <p:nvPr/>
        </p:nvPicPr>
        <p:blipFill>
          <a:blip r:embed="rId4" cstate="print"/>
          <a:srcRect l="20339" r="17288"/>
          <a:stretch>
            <a:fillRect/>
          </a:stretch>
        </p:blipFill>
        <p:spPr bwMode="auto">
          <a:xfrm>
            <a:off x="4800600" y="1981200"/>
            <a:ext cx="1752600" cy="2105025"/>
          </a:xfrm>
          <a:prstGeom prst="rect">
            <a:avLst/>
          </a:prstGeom>
          <a:noFill/>
        </p:spPr>
      </p:pic>
      <p:pic>
        <p:nvPicPr>
          <p:cNvPr id="3074" name="Picture 2" descr="Hyper 103_45degree"/>
          <p:cNvPicPr>
            <a:picLocks noChangeAspect="1" noChangeArrowheads="1"/>
          </p:cNvPicPr>
          <p:nvPr/>
        </p:nvPicPr>
        <p:blipFill>
          <a:blip r:embed="rId5" cstate="print"/>
          <a:srcRect l="17348" r="20130"/>
          <a:stretch>
            <a:fillRect/>
          </a:stretch>
        </p:blipFill>
        <p:spPr bwMode="auto">
          <a:xfrm>
            <a:off x="228600" y="1905000"/>
            <a:ext cx="16764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2" descr="image0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164247"/>
            <a:ext cx="154547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Кулеры</a:t>
            </a:r>
            <a:br>
              <a:rPr lang="ru-RU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Одни из лучших на рынке. Серебро </a:t>
            </a:r>
            <a:r>
              <a:rPr lang="en-US" sz="2200" dirty="0" smtClean="0">
                <a:latin typeface="+mn-lt"/>
              </a:rPr>
              <a:t>iXBT.com</a:t>
            </a:r>
            <a:r>
              <a:rPr lang="ru-RU" sz="2200" dirty="0" smtClean="0">
                <a:latin typeface="+mn-lt"/>
              </a:rPr>
              <a:t> 2 года подряд</a:t>
            </a:r>
            <a:r>
              <a:rPr lang="en-US" sz="2200" dirty="0" smtClean="0">
                <a:latin typeface="+mn-lt"/>
              </a:rPr>
              <a:t>.</a:t>
            </a: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4495800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680440"/>
                </a:solidFill>
                <a:latin typeface="+mn-lt"/>
              </a:rPr>
              <a:t>Серия </a:t>
            </a:r>
            <a:r>
              <a:rPr lang="en-US" sz="2000" b="1" dirty="0" smtClean="0">
                <a:solidFill>
                  <a:srgbClr val="680440"/>
                </a:solidFill>
                <a:latin typeface="+mn-lt"/>
              </a:rPr>
              <a:t>Hyper </a:t>
            </a:r>
            <a:r>
              <a:rPr lang="en-US" sz="2000" dirty="0" smtClean="0">
                <a:latin typeface="+mn-lt"/>
              </a:rPr>
              <a:t>–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кулеры</a:t>
            </a:r>
            <a:r>
              <a:rPr lang="ru-RU" sz="2000" dirty="0" smtClean="0">
                <a:latin typeface="+mn-lt"/>
              </a:rPr>
              <a:t> башенного типа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4600" y="4770328"/>
            <a:ext cx="2057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101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2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8</a:t>
            </a:r>
            <a:r>
              <a:rPr lang="ru-RU" sz="1600" dirty="0" smtClean="0">
                <a:cs typeface="Arial" pitchFamily="34" charset="0"/>
              </a:rPr>
              <a:t>0-мм </a:t>
            </a:r>
            <a:r>
              <a:rPr lang="en-US" sz="1600" dirty="0" smtClean="0">
                <a:cs typeface="Arial" pitchFamily="34" charset="0"/>
              </a:rPr>
              <a:t>PWM </a:t>
            </a:r>
            <a:r>
              <a:rPr lang="ru-RU" sz="1600" dirty="0" smtClean="0">
                <a:cs typeface="Arial" pitchFamily="34" charset="0"/>
              </a:rPr>
              <a:t>вент</a:t>
            </a:r>
            <a:r>
              <a:rPr lang="en-US" sz="1600" dirty="0" smtClean="0">
                <a:cs typeface="Arial" pitchFamily="34" charset="0"/>
              </a:rPr>
              <a:t>.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95</a:t>
            </a:r>
            <a:r>
              <a:rPr lang="ru-RU" sz="1600" dirty="0" smtClean="0">
                <a:cs typeface="Arial" pitchFamily="34" charset="0"/>
              </a:rPr>
              <a:t> Вт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4770328"/>
            <a:ext cx="228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Hyper 103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3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9</a:t>
            </a:r>
            <a:r>
              <a:rPr lang="ru-RU" sz="1600" dirty="0" smtClean="0">
                <a:cs typeface="Arial" pitchFamily="34" charset="0"/>
              </a:rPr>
              <a:t>0-мм </a:t>
            </a:r>
            <a:r>
              <a:rPr lang="en-US" sz="1600" dirty="0" smtClean="0">
                <a:cs typeface="Arial" pitchFamily="34" charset="0"/>
              </a:rPr>
              <a:t>PWM </a:t>
            </a:r>
            <a:r>
              <a:rPr lang="ru-RU" sz="1600" dirty="0" smtClean="0">
                <a:cs typeface="Arial" pitchFamily="34" charset="0"/>
              </a:rPr>
              <a:t>вент</a:t>
            </a:r>
            <a:r>
              <a:rPr lang="en-US" sz="1600" dirty="0" smtClean="0">
                <a:cs typeface="Arial" pitchFamily="34" charset="0"/>
              </a:rPr>
              <a:t>.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1</a:t>
            </a:r>
            <a:r>
              <a:rPr lang="ru-RU" sz="1600" dirty="0" smtClean="0">
                <a:cs typeface="Arial" pitchFamily="34" charset="0"/>
              </a:rPr>
              <a:t>30 Вт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24400" y="4770328"/>
            <a:ext cx="22098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S400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4 тепловые трубки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r>
              <a:rPr lang="ru-RU" sz="1600" b="1" dirty="0" smtClean="0">
                <a:solidFill>
                  <a:srgbClr val="680440"/>
                </a:solidFill>
                <a:cs typeface="Arial" pitchFamily="34" charset="0"/>
              </a:rPr>
              <a:t> с доп. радиатором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100-мм вентилятор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1</a:t>
            </a:r>
            <a:r>
              <a:rPr lang="ru-RU" sz="1600" dirty="0" smtClean="0">
                <a:cs typeface="Arial" pitchFamily="34" charset="0"/>
              </a:rPr>
              <a:t>50 Вт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0" y="4770328"/>
            <a:ext cx="22098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cs typeface="Arial" pitchFamily="34" charset="0"/>
              </a:rPr>
              <a:t>S200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2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r>
              <a:rPr lang="ru-RU" sz="1600" b="1" dirty="0" smtClean="0">
                <a:solidFill>
                  <a:srgbClr val="680440"/>
                </a:solidFill>
                <a:cs typeface="Arial" pitchFamily="34" charset="0"/>
              </a:rPr>
              <a:t> с доп. радиатором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100-мм вентилятор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95</a:t>
            </a:r>
            <a:r>
              <a:rPr lang="ru-RU" sz="1600" dirty="0" smtClean="0">
                <a:cs typeface="Arial" pitchFamily="34" charset="0"/>
              </a:rPr>
              <a:t> Вт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27" name="Picture 3" descr="image0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4038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993046"/>
            <a:ext cx="83143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одержимое 7"/>
          <p:cNvSpPr txBox="1">
            <a:spLocks/>
          </p:cNvSpPr>
          <p:nvPr/>
        </p:nvSpPr>
        <p:spPr>
          <a:xfrm>
            <a:off x="5029200" y="1600201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804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Серия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8044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–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  <a:r>
              <a:rPr lang="ru-RU" sz="2000" dirty="0" smtClean="0">
                <a:cs typeface="Arial" pitchFamily="34" charset="0"/>
              </a:rPr>
              <a:t>эконом-класс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2" name="Рисунок 41" descr="Almodi-org_Cost_Effectiv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5000" y="4069246"/>
            <a:ext cx="490032" cy="762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3993046"/>
            <a:ext cx="67939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Рисунок 22" descr="Blizz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71675"/>
            <a:ext cx="1905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524000"/>
            <a:ext cx="91380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dirty="0" smtClean="0"/>
              <a:t>Н</a:t>
            </a:r>
            <a:r>
              <a:rPr lang="ru-RU" sz="1900" dirty="0" smtClean="0">
                <a:latin typeface="+mn-lt"/>
              </a:rPr>
              <a:t>едорогие </a:t>
            </a:r>
            <a:r>
              <a:rPr lang="ru-RU" sz="1900" dirty="0" err="1" smtClean="0">
                <a:latin typeface="+mn-lt"/>
              </a:rPr>
              <a:t>кулеры</a:t>
            </a:r>
            <a:r>
              <a:rPr lang="ru-RU" sz="1900" dirty="0" smtClean="0">
                <a:latin typeface="+mn-lt"/>
              </a:rPr>
              <a:t> с 2 тепловыми трубками – </a:t>
            </a:r>
            <a:r>
              <a:rPr lang="ru-RU" sz="1900" dirty="0" smtClean="0"/>
              <a:t>эффективная замена боксовым </a:t>
            </a:r>
            <a:r>
              <a:rPr lang="ru-RU" sz="1900" dirty="0" err="1" smtClean="0"/>
              <a:t>кулерам</a:t>
            </a:r>
            <a:endParaRPr lang="ru-RU" sz="1900" dirty="0">
              <a:latin typeface="+mn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81200" y="457200"/>
            <a:ext cx="6324600" cy="6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 dirty="0" smtClean="0">
                <a:latin typeface="+mj-lt"/>
              </a:rPr>
              <a:t>Blizzard T2</a:t>
            </a:r>
            <a:r>
              <a:rPr lang="ru-RU" sz="4000" b="1" dirty="0" smtClean="0">
                <a:latin typeface="+mj-lt"/>
              </a:rPr>
              <a:t> / </a:t>
            </a:r>
            <a:r>
              <a:rPr lang="en-US" sz="4000" b="1" dirty="0" smtClean="0">
                <a:latin typeface="+mj-lt"/>
              </a:rPr>
              <a:t>Blizzard T2 Mini</a:t>
            </a:r>
          </a:p>
        </p:txBody>
      </p:sp>
      <p:pic>
        <p:nvPicPr>
          <p:cNvPr id="232451" name="Рисунок 24" descr="Blizzard_T2_m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047875"/>
            <a:ext cx="1905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228600" y="4724400"/>
            <a:ext cx="449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Запатентованная конструкция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c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2 трубками, огибающими радиатор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+mn-lt"/>
              <a:cs typeface="Arial" pitchFamily="34" charset="0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Основание CDC (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непрерывный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прямой контакт)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+mn-lt"/>
              <a:cs typeface="Arial" pitchFamily="34" charset="0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Вентилятор 90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мм, 2200 об/мин, 43 CFM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+mn-lt"/>
              <a:cs typeface="Arial" pitchFamily="34" charset="0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Уровень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шума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 30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дБ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(А)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+mn-lt"/>
              <a:ea typeface="Calibri" pitchFamily="34" charset="0"/>
              <a:cs typeface="Arial" pitchFamily="34" charset="0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Наработка на отказ 40 000 часов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itchFamily="34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" y="4278868"/>
            <a:ext cx="229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</a:rPr>
              <a:t>Blizzard T2</a:t>
            </a:r>
            <a:r>
              <a:rPr lang="ru-RU" b="1" u="sng" dirty="0" smtClean="0">
                <a:solidFill>
                  <a:srgbClr val="680440"/>
                </a:solidFill>
              </a:rPr>
              <a:t> / Буран </a:t>
            </a:r>
            <a:r>
              <a:rPr lang="en-US" b="1" u="sng" dirty="0" smtClean="0">
                <a:solidFill>
                  <a:srgbClr val="680440"/>
                </a:solidFill>
              </a:rPr>
              <a:t>T2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3000" y="4278868"/>
            <a:ext cx="332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</a:rPr>
              <a:t>Blizzard T2</a:t>
            </a:r>
            <a:r>
              <a:rPr lang="ru-RU" b="1" u="sng" dirty="0" smtClean="0">
                <a:solidFill>
                  <a:srgbClr val="680440"/>
                </a:solidFill>
              </a:rPr>
              <a:t> </a:t>
            </a:r>
            <a:r>
              <a:rPr lang="en-US" b="1" u="sng" dirty="0" smtClean="0">
                <a:solidFill>
                  <a:srgbClr val="680440"/>
                </a:solidFill>
              </a:rPr>
              <a:t> Mini </a:t>
            </a:r>
            <a:r>
              <a:rPr lang="ru-RU" b="1" u="sng" dirty="0" smtClean="0">
                <a:solidFill>
                  <a:srgbClr val="680440"/>
                </a:solidFill>
              </a:rPr>
              <a:t>/ Буран </a:t>
            </a:r>
            <a:r>
              <a:rPr lang="en-US" b="1" u="sng" dirty="0" smtClean="0">
                <a:solidFill>
                  <a:srgbClr val="680440"/>
                </a:solidFill>
              </a:rPr>
              <a:t>T2 Mini</a:t>
            </a:r>
            <a:endParaRPr lang="ru-RU" u="sng" dirty="0" smtClean="0">
              <a:solidFill>
                <a:srgbClr val="680440"/>
              </a:solidFill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953000" y="4724400"/>
            <a:ext cx="388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6213" lvl="0" indent="-1762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Основание </a:t>
            </a:r>
            <a:r>
              <a:rPr lang="en-US" sz="1600" dirty="0" smtClean="0">
                <a:ea typeface="Calibri" pitchFamily="34" charset="0"/>
                <a:cs typeface="Arial" pitchFamily="34" charset="0"/>
              </a:rPr>
              <a:t>DC (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прямой контакт)</a:t>
            </a:r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Вентилятор 80 мм, 2200 об/мин, 30 CFM</a:t>
            </a:r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Радиатор 85 </a:t>
            </a:r>
            <a:r>
              <a:rPr lang="ru-RU" sz="1600" dirty="0" err="1" smtClean="0">
                <a:ea typeface="Calibri" pitchFamily="34" charset="0"/>
                <a:cs typeface="Arial" pitchFamily="34" charset="0"/>
              </a:rPr>
              <a:t>x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 45 </a:t>
            </a:r>
            <a:r>
              <a:rPr lang="ru-RU" sz="1600" dirty="0" err="1" smtClean="0">
                <a:ea typeface="Calibri" pitchFamily="34" charset="0"/>
                <a:cs typeface="Arial" pitchFamily="34" charset="0"/>
              </a:rPr>
              <a:t>x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 117 мм</a:t>
            </a:r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Размеры всего </a:t>
            </a:r>
            <a:r>
              <a:rPr lang="ru-RU" sz="1600" dirty="0" err="1" smtClean="0">
                <a:ea typeface="Calibri" pitchFamily="34" charset="0"/>
                <a:cs typeface="Arial" pitchFamily="34" charset="0"/>
              </a:rPr>
              <a:t>кулера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 88 </a:t>
            </a:r>
            <a:r>
              <a:rPr lang="ru-RU" sz="1600" dirty="0" err="1" smtClean="0">
                <a:ea typeface="Calibri" pitchFamily="34" charset="0"/>
                <a:cs typeface="Arial" pitchFamily="34" charset="0"/>
              </a:rPr>
              <a:t>x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 72 </a:t>
            </a:r>
            <a:r>
              <a:rPr lang="ru-RU" sz="1600" dirty="0" err="1" smtClean="0">
                <a:ea typeface="Calibri" pitchFamily="34" charset="0"/>
                <a:cs typeface="Arial" pitchFamily="34" charset="0"/>
              </a:rPr>
              <a:t>x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 117 мм</a:t>
            </a:r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Уровень шума 22 дБ(А)</a:t>
            </a:r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Наработка на отказ 40 000 часов</a:t>
            </a:r>
            <a:endParaRPr lang="en-US" sz="1600" dirty="0" smtClean="0"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2" cstate="print"/>
          <a:srcRect t="7495" b="6852"/>
          <a:stretch>
            <a:fillRect/>
          </a:stretch>
        </p:blipFill>
        <p:spPr bwMode="auto">
          <a:xfrm>
            <a:off x="7103746" y="3123466"/>
            <a:ext cx="2040254" cy="131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86140"/>
            <a:ext cx="2362200" cy="21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Кулеры</a:t>
            </a:r>
            <a:br>
              <a:rPr lang="ru-RU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Одни из лучших на рынке. Серебро </a:t>
            </a:r>
            <a:r>
              <a:rPr lang="en-US" sz="2200" dirty="0" err="1" smtClean="0">
                <a:latin typeface="+mn-lt"/>
              </a:rPr>
              <a:t>iXBT</a:t>
            </a:r>
            <a:r>
              <a:rPr lang="ru-RU" sz="2200" dirty="0" smtClean="0">
                <a:latin typeface="+mn-lt"/>
              </a:rPr>
              <a:t> 2 года подряд</a:t>
            </a:r>
            <a:r>
              <a:rPr lang="en-US" sz="2200" dirty="0" smtClean="0">
                <a:latin typeface="+mn-lt"/>
              </a:rPr>
              <a:t>.</a:t>
            </a: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81000" y="1600201"/>
            <a:ext cx="8458200" cy="374461"/>
          </a:xfrm>
        </p:spPr>
        <p:txBody>
          <a:bodyPr wrap="square">
            <a:spAutoFit/>
          </a:bodyPr>
          <a:lstStyle/>
          <a:p>
            <a:pPr algn="r">
              <a:lnSpc>
                <a:spcPts val="2200"/>
              </a:lnSpc>
              <a:buNone/>
            </a:pPr>
            <a:r>
              <a:rPr lang="ru-RU" sz="2000" b="1" dirty="0" smtClean="0">
                <a:solidFill>
                  <a:srgbClr val="680440"/>
                </a:solidFill>
                <a:latin typeface="+mn-lt"/>
              </a:rPr>
              <a:t>Серия </a:t>
            </a:r>
            <a:r>
              <a:rPr lang="en-US" sz="2000" b="1" dirty="0" smtClean="0">
                <a:solidFill>
                  <a:srgbClr val="680440"/>
                </a:solidFill>
                <a:latin typeface="+mn-lt"/>
              </a:rPr>
              <a:t>Vortex </a:t>
            </a:r>
            <a:r>
              <a:rPr lang="en-US" sz="2000" dirty="0" smtClean="0">
                <a:latin typeface="+mn-lt"/>
              </a:rPr>
              <a:t>–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кулеры</a:t>
            </a:r>
            <a:r>
              <a:rPr lang="ru-RU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c </a:t>
            </a:r>
            <a:r>
              <a:rPr lang="ru-RU" sz="2000" dirty="0" smtClean="0">
                <a:latin typeface="+mn-lt"/>
              </a:rPr>
              <a:t>горизонтальной компоновкой</a:t>
            </a:r>
            <a:r>
              <a:rPr lang="en-US" sz="2000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и низким профилем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6200" y="4419600"/>
            <a:ext cx="2590800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ea typeface="新細明體" pitchFamily="18" charset="-120"/>
              </a:rPr>
              <a:t>Vortex 211Q</a:t>
            </a:r>
            <a:endParaRPr lang="ru-RU" b="1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Высота 58 мм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2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9</a:t>
            </a:r>
            <a:r>
              <a:rPr lang="ru-RU" sz="1600" dirty="0" smtClean="0">
                <a:cs typeface="Arial" pitchFamily="34" charset="0"/>
              </a:rPr>
              <a:t>0-мм вент. </a:t>
            </a:r>
            <a:r>
              <a:rPr lang="en-US" altLang="zh-TW" sz="1600" kern="0" dirty="0" smtClean="0"/>
              <a:t>150</a:t>
            </a:r>
            <a:r>
              <a:rPr lang="ru-RU" altLang="zh-TW" sz="1600" kern="0" dirty="0" smtClean="0"/>
              <a:t>0 об/мин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kern="0" dirty="0" smtClean="0">
                <a:cs typeface="Arial" pitchFamily="34" charset="0"/>
              </a:rPr>
              <a:t>Шум до </a:t>
            </a:r>
            <a:r>
              <a:rPr lang="ru-RU" sz="1600" b="1" kern="0" dirty="0" smtClean="0">
                <a:solidFill>
                  <a:srgbClr val="680440"/>
                </a:solidFill>
                <a:cs typeface="Arial" pitchFamily="34" charset="0"/>
              </a:rPr>
              <a:t>20 дБ(А)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95 Вт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429000"/>
            <a:ext cx="957262" cy="78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6400800" y="4419600"/>
            <a:ext cx="2590800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ea typeface="新細明體" pitchFamily="18" charset="-120"/>
              </a:rPr>
              <a:t>Vortex 211P</a:t>
            </a:r>
            <a:endParaRPr lang="ru-RU" b="1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Высота 58 мм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2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9</a:t>
            </a:r>
            <a:r>
              <a:rPr lang="ru-RU" sz="1600" dirty="0" smtClean="0">
                <a:cs typeface="Arial" pitchFamily="34" charset="0"/>
              </a:rPr>
              <a:t>0-мм вент. </a:t>
            </a:r>
            <a:r>
              <a:rPr lang="en-US" altLang="zh-TW" sz="1600" b="1" kern="0" dirty="0" smtClean="0">
                <a:solidFill>
                  <a:srgbClr val="680440"/>
                </a:solidFill>
              </a:rPr>
              <a:t>220</a:t>
            </a:r>
            <a:r>
              <a:rPr lang="ru-RU" altLang="zh-TW" sz="1600" b="1" kern="0" dirty="0" smtClean="0">
                <a:solidFill>
                  <a:srgbClr val="680440"/>
                </a:solidFill>
              </a:rPr>
              <a:t>0 об/мин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kern="0" dirty="0" smtClean="0">
                <a:cs typeface="Arial" pitchFamily="34" charset="0"/>
              </a:rPr>
              <a:t>Шум до 2</a:t>
            </a:r>
            <a:r>
              <a:rPr lang="en-US" sz="1600" kern="0" dirty="0" smtClean="0">
                <a:cs typeface="Arial" pitchFamily="34" charset="0"/>
              </a:rPr>
              <a:t>6</a:t>
            </a:r>
            <a:r>
              <a:rPr lang="ru-RU" sz="1600" kern="0" dirty="0" smtClean="0">
                <a:cs typeface="Arial" pitchFamily="34" charset="0"/>
              </a:rPr>
              <a:t> дБ(А)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110</a:t>
            </a:r>
            <a:r>
              <a:rPr lang="ru-RU" sz="1600" dirty="0" smtClean="0">
                <a:cs typeface="Arial" pitchFamily="34" charset="0"/>
              </a:rPr>
              <a:t> Вт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4800" y="4191000"/>
            <a:ext cx="2743200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680440"/>
                </a:solidFill>
                <a:ea typeface="新細明體" pitchFamily="18" charset="-120"/>
              </a:rPr>
              <a:t>Vortex Plus</a:t>
            </a:r>
            <a:endParaRPr lang="ru-RU" b="1" u="sng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Высота 58 мм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4</a:t>
            </a:r>
            <a:r>
              <a:rPr lang="ru-RU" sz="1600" dirty="0" smtClean="0">
                <a:cs typeface="Arial" pitchFamily="34" charset="0"/>
              </a:rPr>
              <a:t> тепловые трубки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Основание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DC</a:t>
            </a:r>
            <a:endParaRPr lang="ru-RU" sz="1600" b="1" dirty="0" smtClean="0">
              <a:solidFill>
                <a:srgbClr val="680440"/>
              </a:solidFill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9</a:t>
            </a:r>
            <a:r>
              <a:rPr lang="ru-RU" sz="1600" dirty="0" smtClean="0">
                <a:cs typeface="Arial" pitchFamily="34" charset="0"/>
              </a:rPr>
              <a:t>0-мм </a:t>
            </a:r>
            <a:r>
              <a:rPr lang="en-US" sz="1600" dirty="0" smtClean="0">
                <a:cs typeface="Arial" pitchFamily="34" charset="0"/>
              </a:rPr>
              <a:t>PWM </a:t>
            </a:r>
            <a:r>
              <a:rPr lang="ru-RU" sz="1600" dirty="0" smtClean="0">
                <a:cs typeface="Arial" pitchFamily="34" charset="0"/>
              </a:rPr>
              <a:t>вент. </a:t>
            </a:r>
            <a:r>
              <a:rPr lang="en-US" sz="1600" b="1" dirty="0" smtClean="0">
                <a:solidFill>
                  <a:srgbClr val="680440"/>
                </a:solidFill>
                <a:cs typeface="Arial" pitchFamily="34" charset="0"/>
              </a:rPr>
              <a:t>800–</a:t>
            </a:r>
            <a:r>
              <a:rPr lang="en-US" altLang="zh-TW" sz="1600" b="1" kern="0" dirty="0" smtClean="0">
                <a:solidFill>
                  <a:srgbClr val="680440"/>
                </a:solidFill>
              </a:rPr>
              <a:t>280</a:t>
            </a:r>
            <a:r>
              <a:rPr lang="ru-RU" altLang="zh-TW" sz="1600" b="1" kern="0" dirty="0" smtClean="0">
                <a:solidFill>
                  <a:srgbClr val="680440"/>
                </a:solidFill>
              </a:rPr>
              <a:t>0 об/мин</a:t>
            </a:r>
            <a:r>
              <a:rPr lang="en-US" altLang="zh-TW" sz="1600" b="1" kern="0" dirty="0" smtClean="0">
                <a:solidFill>
                  <a:srgbClr val="680440"/>
                </a:solidFill>
              </a:rPr>
              <a:t> Blade Master</a:t>
            </a:r>
            <a:endParaRPr lang="ru-RU" altLang="zh-TW" sz="1600" b="1" kern="0" dirty="0" smtClean="0">
              <a:solidFill>
                <a:srgbClr val="680440"/>
              </a:solidFill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kern="0" dirty="0" smtClean="0">
                <a:cs typeface="Arial" pitchFamily="34" charset="0"/>
              </a:rPr>
              <a:t>Шум </a:t>
            </a:r>
            <a:r>
              <a:rPr lang="en-US" sz="1600" kern="0" dirty="0" smtClean="0">
                <a:cs typeface="Arial" pitchFamily="34" charset="0"/>
              </a:rPr>
              <a:t>17–35</a:t>
            </a:r>
            <a:r>
              <a:rPr lang="ru-RU" sz="1600" kern="0" dirty="0" smtClean="0">
                <a:cs typeface="Arial" pitchFamily="34" charset="0"/>
              </a:rPr>
              <a:t> дБ(А)</a:t>
            </a:r>
            <a:endParaRPr lang="ru-RU" sz="1600" dirty="0" smtClean="0">
              <a:cs typeface="Arial" pitchFamily="34" charset="0"/>
            </a:endParaRP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cs typeface="Arial" pitchFamily="34" charset="0"/>
              </a:rPr>
              <a:t>TDP </a:t>
            </a:r>
            <a:r>
              <a:rPr lang="ru-RU" sz="1600" dirty="0" smtClean="0">
                <a:cs typeface="Arial" pitchFamily="34" charset="0"/>
              </a:rPr>
              <a:t>до </a:t>
            </a:r>
            <a:r>
              <a:rPr lang="en-US" sz="1600" dirty="0" smtClean="0">
                <a:cs typeface="Arial" pitchFamily="34" charset="0"/>
              </a:rPr>
              <a:t>140</a:t>
            </a:r>
            <a:r>
              <a:rPr lang="ru-RU" sz="1600" dirty="0" smtClean="0">
                <a:cs typeface="Arial" pitchFamily="34" charset="0"/>
              </a:rPr>
              <a:t> Вт</a:t>
            </a:r>
          </a:p>
        </p:txBody>
      </p:sp>
      <p:pic>
        <p:nvPicPr>
          <p:cNvPr id="44" name="Рисунок 11" descr="Vortex_Plus_view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09800"/>
            <a:ext cx="2657159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12" descr="Vortex_Plus_bas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3962400"/>
            <a:ext cx="123107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95800" y="1600200"/>
            <a:ext cx="4648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 smtClean="0">
                <a:solidFill>
                  <a:srgbClr val="800080"/>
                </a:solidFill>
                <a:latin typeface="+mn-lt"/>
              </a:rPr>
              <a:t>Бюджетные</a:t>
            </a:r>
            <a:r>
              <a:rPr lang="ru-RU" dirty="0" smtClean="0">
                <a:latin typeface="+mn-lt"/>
              </a:rPr>
              <a:t> </a:t>
            </a:r>
            <a:r>
              <a:rPr lang="ru-RU" dirty="0" err="1" smtClean="0">
                <a:latin typeface="+mn-lt"/>
              </a:rPr>
              <a:t>кулеры</a:t>
            </a:r>
            <a:r>
              <a:rPr lang="ru-RU" dirty="0" smtClean="0">
                <a:latin typeface="+mn-lt"/>
              </a:rPr>
              <a:t> для замены боксовых кулеров LGA1155/1156/775</a:t>
            </a:r>
            <a:r>
              <a:rPr lang="en-US" dirty="0" smtClean="0">
                <a:latin typeface="+mn-lt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dirty="0" smtClean="0">
                <a:latin typeface="+mn-lt"/>
              </a:rPr>
              <a:t>Вентилятор 92x92x25 мм, 3</a:t>
            </a:r>
            <a:r>
              <a:rPr lang="en-US" dirty="0" smtClean="0">
                <a:latin typeface="+mn-lt"/>
              </a:rPr>
              <a:t>-</a:t>
            </a:r>
            <a:r>
              <a:rPr lang="ru-RU" dirty="0" err="1" smtClean="0">
                <a:latin typeface="+mn-lt"/>
              </a:rPr>
              <a:t>пин</a:t>
            </a:r>
            <a:r>
              <a:rPr lang="ru-RU" dirty="0" smtClean="0">
                <a:latin typeface="+mn-lt"/>
              </a:rPr>
              <a:t>, 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2200 об/мин, 41.43 CFM</a:t>
            </a:r>
            <a:endParaRPr lang="en-US" dirty="0" smtClean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ru-RU" dirty="0" smtClean="0">
                <a:latin typeface="+mn-lt"/>
              </a:rPr>
              <a:t>Универсальное винтовое крепление.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ru-RU" b="1" dirty="0" smtClean="0">
                <a:latin typeface="+mn-lt"/>
              </a:rPr>
              <a:t>A116 </a:t>
            </a:r>
            <a:r>
              <a:rPr lang="ru-RU" dirty="0" smtClean="0">
                <a:latin typeface="+mn-lt"/>
              </a:rPr>
              <a:t>(DP6-9GDSC-0L-GP)</a:t>
            </a:r>
          </a:p>
          <a:p>
            <a:pPr marL="631825" lvl="1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TDP 95-105 Вт</a:t>
            </a:r>
          </a:p>
          <a:p>
            <a:pPr marL="631825" lvl="1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алюминиевый радиатор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ru-RU" b="1" dirty="0" smtClean="0">
                <a:latin typeface="+mn-lt"/>
              </a:rPr>
              <a:t>C116</a:t>
            </a:r>
            <a:r>
              <a:rPr lang="ru-RU" dirty="0" smtClean="0">
                <a:latin typeface="+mn-lt"/>
              </a:rPr>
              <a:t> (CP6-9GDSC-0L-GP)</a:t>
            </a:r>
            <a:endParaRPr lang="en-US" dirty="0" smtClean="0">
              <a:latin typeface="+mn-lt"/>
            </a:endParaRPr>
          </a:p>
          <a:p>
            <a:pPr marL="631825" lvl="1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TDP 100-110 Вт</a:t>
            </a:r>
            <a:endParaRPr lang="en-US" dirty="0" smtClean="0">
              <a:latin typeface="+mn-lt"/>
            </a:endParaRPr>
          </a:p>
          <a:p>
            <a:pPr marL="631825" lvl="1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алюминиевый радиатор с медной вставкой</a:t>
            </a:r>
            <a:endParaRPr lang="ru-RU" dirty="0">
              <a:latin typeface="+mn-lt"/>
            </a:endParaRP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2667000" y="228600"/>
            <a:ext cx="5791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A116 </a:t>
            </a:r>
            <a:r>
              <a:rPr lang="ru-RU" sz="4000" dirty="0" smtClean="0">
                <a:latin typeface="Calibri" pitchFamily="34" charset="0"/>
              </a:rPr>
              <a:t>и </a:t>
            </a:r>
            <a:r>
              <a:rPr lang="en-US" sz="4000" dirty="0" smtClean="0">
                <a:latin typeface="Calibri" pitchFamily="34" charset="0"/>
              </a:rPr>
              <a:t>C116</a:t>
            </a:r>
            <a:endParaRPr lang="ru-RU" sz="4000" dirty="0">
              <a:latin typeface="Calibri" pitchFamily="34" charset="0"/>
            </a:endParaRPr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93" y="1676400"/>
            <a:ext cx="309288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874606"/>
            <a:ext cx="1670950" cy="156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876800"/>
            <a:ext cx="1548145" cy="157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28600" y="4599801"/>
            <a:ext cx="2050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A116</a:t>
            </a:r>
            <a:r>
              <a:rPr lang="en-US" sz="1200" dirty="0" smtClean="0"/>
              <a:t> (</a:t>
            </a:r>
            <a:r>
              <a:rPr lang="ru-RU" sz="1200" dirty="0" smtClean="0"/>
              <a:t>DP6-9GDSC-0L-GP</a:t>
            </a:r>
            <a:r>
              <a:rPr lang="en-US" sz="1200" dirty="0" smtClean="0"/>
              <a:t>)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90800" y="4599801"/>
            <a:ext cx="2058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C116</a:t>
            </a:r>
            <a:r>
              <a:rPr lang="en-US" sz="1200" dirty="0" smtClean="0"/>
              <a:t> (</a:t>
            </a:r>
            <a:r>
              <a:rPr lang="ru-RU" sz="1200" dirty="0" smtClean="0"/>
              <a:t>CP6-9GDSC-0L-GP</a:t>
            </a:r>
            <a:r>
              <a:rPr lang="en-US" sz="1200" dirty="0" smtClean="0"/>
              <a:t>)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1668482"/>
            <a:ext cx="457200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Высокоэффективная помпа собственной разработки </a:t>
            </a:r>
            <a:r>
              <a:rPr lang="ru-RU" sz="1600" dirty="0" err="1" smtClean="0"/>
              <a:t>Cooler</a:t>
            </a:r>
            <a:r>
              <a:rPr lang="ru-RU" sz="1600" dirty="0" smtClean="0"/>
              <a:t> </a:t>
            </a:r>
            <a:r>
              <a:rPr lang="ru-RU" sz="1600" dirty="0" err="1" smtClean="0"/>
              <a:t>Master</a:t>
            </a:r>
            <a:r>
              <a:rPr lang="ru-RU" sz="1600" dirty="0" smtClean="0"/>
              <a:t>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Продвинутые вентиляторы </a:t>
            </a:r>
            <a:r>
              <a:rPr lang="ru-RU" sz="1600" b="1" dirty="0" err="1" smtClean="0"/>
              <a:t>JetFlo</a:t>
            </a:r>
            <a:endParaRPr lang="ru-RU" sz="1600" dirty="0" smtClean="0"/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 Долговечная система жидкостного охлаждения, не требующая обслуживания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Полностью медное основание </a:t>
            </a:r>
            <a:r>
              <a:rPr lang="ru-RU" sz="1600" dirty="0" err="1" smtClean="0"/>
              <a:t>водоблока</a:t>
            </a:r>
            <a:endParaRPr lang="ru-RU" sz="1600" dirty="0" smtClean="0"/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Система из помпы и </a:t>
            </a:r>
            <a:r>
              <a:rPr lang="ru-RU" sz="1600" dirty="0" err="1" smtClean="0"/>
              <a:t>водоблока</a:t>
            </a:r>
            <a:r>
              <a:rPr lang="ru-RU" sz="1600" dirty="0" smtClean="0"/>
              <a:t> собрана в </a:t>
            </a:r>
          </a:p>
          <a:p>
            <a:pPr lvl="0">
              <a:spcAft>
                <a:spcPts val="600"/>
              </a:spcAft>
            </a:pPr>
            <a:r>
              <a:rPr lang="ru-RU" sz="1600" dirty="0" smtClean="0"/>
              <a:t>едином корпусе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Вся система поставляется полностью собранной, заправленной и </a:t>
            </a:r>
            <a:r>
              <a:rPr lang="ru-RU" sz="1600" dirty="0" err="1" smtClean="0"/>
              <a:t>загерметизированной</a:t>
            </a:r>
            <a:r>
              <a:rPr lang="ru-RU" sz="1600" dirty="0" smtClean="0"/>
              <a:t> на фабрике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Лёгкая инсталляция</a:t>
            </a:r>
            <a:endParaRPr lang="ru-RU" sz="1600" dirty="0" smtClean="0">
              <a:latin typeface="+mn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600200" y="304800"/>
            <a:ext cx="6705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/>
              <a:t>Nepton</a:t>
            </a:r>
            <a:r>
              <a:rPr lang="ru-RU" sz="4000" b="1" dirty="0" smtClean="0"/>
              <a:t> 140</a:t>
            </a:r>
            <a:r>
              <a:rPr lang="en-US" sz="4000" b="1" dirty="0" smtClean="0"/>
              <a:t>L</a:t>
            </a:r>
            <a:r>
              <a:rPr lang="ru-RU" sz="4000" dirty="0" smtClean="0"/>
              <a:t> / </a:t>
            </a:r>
            <a:r>
              <a:rPr lang="en-US" sz="4000" b="1" dirty="0" err="1" smtClean="0"/>
              <a:t>Nepton</a:t>
            </a:r>
            <a:r>
              <a:rPr lang="ru-RU" sz="4000" b="1" dirty="0" smtClean="0"/>
              <a:t> 280L</a:t>
            </a:r>
            <a:endParaRPr lang="ru-RU" sz="4000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28801" y="990600"/>
            <a:ext cx="5867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RL-EB24-16FK-R1   /   RL-EB12-16FK-R1   /   RL-EBSL-FLNN-R1</a:t>
            </a:r>
            <a:endParaRPr lang="ru-RU" dirty="0"/>
          </a:p>
        </p:txBody>
      </p:sp>
      <p:pic>
        <p:nvPicPr>
          <p:cNvPr id="1026" name="Рисунок 7" descr="Nepton 280_front_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705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9" descr="cid:image003.png@01CEBDF3.723A29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171959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Рисунок 8" descr="Nepton 140_front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267200"/>
            <a:ext cx="2986417" cy="219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圖片 6" descr="Bas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5181600"/>
            <a:ext cx="1447800" cy="117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38200" y="3962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Nepton</a:t>
            </a:r>
            <a:r>
              <a:rPr lang="en-US" dirty="0" smtClean="0"/>
              <a:t> 280L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0" y="6172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Nepton</a:t>
            </a:r>
            <a:r>
              <a:rPr lang="en-US" dirty="0" smtClean="0"/>
              <a:t> 140L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андр\Desktop\ebooks\product sheet\Seidon 120V_waterblock_4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267200"/>
            <a:ext cx="2981325" cy="22326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38600" y="1905000"/>
            <a:ext cx="5105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/>
              <a:t>Полностью готовая система, заправленная и проверенная на фабрике. Не требует обслуживания долгие годы</a:t>
            </a:r>
            <a:endParaRPr lang="ru-RU" sz="1600" dirty="0" smtClean="0">
              <a:latin typeface="Calibri" pitchFamily="34" charset="0"/>
            </a:endParaRPr>
          </a:p>
          <a:p>
            <a:pPr marL="179388" indent="-179388">
              <a:spcAft>
                <a:spcPts val="400"/>
              </a:spcAft>
              <a:buFont typeface="Arial" pitchFamily="34" charset="0"/>
              <a:buChar char="•"/>
            </a:pPr>
            <a:r>
              <a:rPr lang="uk-UA" sz="1600" dirty="0" smtClean="0"/>
              <a:t>Улучшеная помпа для отличной производительности</a:t>
            </a:r>
            <a:endParaRPr lang="ru-RU" sz="1600" dirty="0" smtClean="0">
              <a:latin typeface="Calibri" pitchFamily="34" charset="0"/>
            </a:endParaRPr>
          </a:p>
          <a:p>
            <a:pPr marL="179388" indent="-179388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/>
              <a:t>Специальный 120 мм радиатор обеспечивает наилучшую производительность и рассеивание тепла</a:t>
            </a:r>
            <a:endParaRPr lang="ru-RU" sz="1600" dirty="0" smtClean="0">
              <a:latin typeface="Calibri" pitchFamily="34" charset="0"/>
            </a:endParaRPr>
          </a:p>
          <a:p>
            <a:pPr marL="179388" indent="-179388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smtClean="0"/>
              <a:t>120mm</a:t>
            </a:r>
            <a:r>
              <a:rPr lang="ru-RU" sz="1600" dirty="0" smtClean="0"/>
              <a:t> </a:t>
            </a:r>
            <a:r>
              <a:rPr lang="en-US" sz="1600" dirty="0" smtClean="0"/>
              <a:t>PWM </a:t>
            </a:r>
            <a:r>
              <a:rPr lang="ru-RU" sz="1600" dirty="0" smtClean="0"/>
              <a:t>вентилятор с широким диапазоном оборотов</a:t>
            </a:r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743200" y="381000"/>
            <a:ext cx="457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 err="1" smtClean="0">
                <a:latin typeface="Calibri" pitchFamily="34" charset="0"/>
              </a:rPr>
              <a:t>Seidon</a:t>
            </a:r>
            <a:r>
              <a:rPr lang="en-US" sz="4400" dirty="0" smtClean="0">
                <a:latin typeface="Calibri" pitchFamily="34" charset="0"/>
              </a:rPr>
              <a:t> 120V</a:t>
            </a:r>
          </a:p>
        </p:txBody>
      </p:sp>
      <p:pic>
        <p:nvPicPr>
          <p:cNvPr id="2052" name="Picture 4" descr="C:\Users\Александр\Desktop\ebooks\product sheet\Seidon 120V_front_02_4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95272"/>
            <a:ext cx="4114800" cy="3081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2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5625" t="22000" r="15625" b="6000"/>
          <a:stretch>
            <a:fillRect/>
          </a:stretch>
        </p:blipFill>
        <p:spPr bwMode="auto">
          <a:xfrm>
            <a:off x="569913" y="1447800"/>
            <a:ext cx="7735887" cy="506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95250"/>
            <a:ext cx="7315200" cy="1200150"/>
          </a:xfrm>
        </p:spPr>
        <p:txBody>
          <a:bodyPr>
            <a:spAutoFit/>
          </a:bodyPr>
          <a:lstStyle/>
          <a:p>
            <a:r>
              <a:rPr lang="ru-RU" altLang="zh-TW" sz="3600" dirty="0" smtClean="0">
                <a:latin typeface="Arial" charset="0"/>
                <a:cs typeface="Arial" charset="0"/>
              </a:rPr>
              <a:t>Многообразие стандартных (</a:t>
            </a:r>
            <a:r>
              <a:rPr lang="en-US" altLang="zh-TW" sz="3600" dirty="0" smtClean="0">
                <a:latin typeface="Arial" charset="0"/>
                <a:cs typeface="Arial" charset="0"/>
              </a:rPr>
              <a:t>OEM) </a:t>
            </a:r>
            <a:r>
              <a:rPr lang="ru-RU" altLang="zh-TW" sz="3600" dirty="0" err="1" smtClean="0">
                <a:latin typeface="Arial" charset="0"/>
                <a:cs typeface="Arial" charset="0"/>
              </a:rPr>
              <a:t>кулеров</a:t>
            </a:r>
            <a:endParaRPr lang="ru-RU" altLang="zh-TW" sz="36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3"/>
          <p:cNvSpPr txBox="1">
            <a:spLocks noChangeArrowheads="1"/>
          </p:cNvSpPr>
          <p:nvPr/>
        </p:nvSpPr>
        <p:spPr bwMode="auto">
          <a:xfrm>
            <a:off x="3276600" y="1676400"/>
            <a:ext cx="35814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Производительные, стильные и тихие</a:t>
            </a:r>
            <a:endParaRPr lang="ru-RU" dirty="0">
              <a:latin typeface="Calibri" pitchFamily="34" charset="0"/>
            </a:endParaRPr>
          </a:p>
          <a:p>
            <a:pPr marL="26670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Новый </a:t>
            </a:r>
            <a:r>
              <a:rPr lang="en-US" dirty="0" smtClean="0">
                <a:latin typeface="Calibri" pitchFamily="34" charset="0"/>
              </a:rPr>
              <a:t>POM </a:t>
            </a:r>
            <a:r>
              <a:rPr lang="ru-RU" dirty="0" smtClean="0">
                <a:latin typeface="Calibri" pitchFamily="34" charset="0"/>
              </a:rPr>
              <a:t>подшипник: </a:t>
            </a:r>
            <a:br>
              <a:rPr lang="ru-RU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&gt; 160 000 </a:t>
            </a:r>
            <a:r>
              <a:rPr lang="ru-RU" dirty="0" smtClean="0">
                <a:latin typeface="Calibri" pitchFamily="34" charset="0"/>
              </a:rPr>
              <a:t>часов. </a:t>
            </a:r>
          </a:p>
          <a:p>
            <a:pPr marL="26670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Двигатель с защитой от неверной полярности</a:t>
            </a:r>
          </a:p>
        </p:txBody>
      </p:sp>
      <p:sp>
        <p:nvSpPr>
          <p:cNvPr id="94212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620000" cy="830263"/>
          </a:xfrm>
        </p:spPr>
        <p:txBody>
          <a:bodyPr/>
          <a:lstStyle/>
          <a:p>
            <a:r>
              <a:rPr lang="ru-RU" altLang="zh-TW" sz="2400" dirty="0" smtClean="0">
                <a:latin typeface="Arial" charset="0"/>
                <a:cs typeface="Arial" charset="0"/>
              </a:rPr>
              <a:t>Корпусные вентиляторы</a:t>
            </a:r>
            <a:r>
              <a:rPr lang="en-US" altLang="zh-TW" sz="2400" dirty="0" smtClean="0">
                <a:latin typeface="Arial" charset="0"/>
                <a:cs typeface="Arial" charset="0"/>
              </a:rPr>
              <a:t> </a:t>
            </a:r>
            <a:br>
              <a:rPr lang="en-US" altLang="zh-TW" sz="2400" dirty="0" smtClean="0">
                <a:latin typeface="Arial" charset="0"/>
                <a:cs typeface="Arial" charset="0"/>
              </a:rPr>
            </a:br>
            <a:r>
              <a:rPr lang="en-US" altLang="zh-TW" sz="2400" dirty="0" smtClean="0">
                <a:latin typeface="Arial" charset="0"/>
                <a:cs typeface="Arial" charset="0"/>
              </a:rPr>
              <a:t>Jet</a:t>
            </a:r>
            <a:r>
              <a:rPr lang="moh-CA" sz="2400" dirty="0" smtClean="0">
                <a:latin typeface="Arial" charset="0"/>
                <a:cs typeface="Arial" charset="0"/>
              </a:rPr>
              <a:t>Flo 120</a:t>
            </a:r>
            <a:endParaRPr lang="en-US" altLang="zh-TW" sz="2400" dirty="0" smtClean="0">
              <a:latin typeface="Arial" charset="0"/>
              <a:cs typeface="Arial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2633217" cy="297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12" descr="explosion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5228" y="1447800"/>
            <a:ext cx="2668772" cy="2392326"/>
          </a:xfrm>
          <a:prstGeom prst="rect">
            <a:avLst/>
          </a:prstGeom>
        </p:spPr>
      </p:pic>
      <p:pic>
        <p:nvPicPr>
          <p:cNvPr id="7" name="圖片 7" descr="non-LED_011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7800" y="5367868"/>
            <a:ext cx="1066800" cy="1109132"/>
          </a:xfrm>
          <a:prstGeom prst="rect">
            <a:avLst/>
          </a:prstGeom>
        </p:spPr>
      </p:pic>
      <p:pic>
        <p:nvPicPr>
          <p:cNvPr id="8" name="圖片 5" descr="red_011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71800" y="5365891"/>
            <a:ext cx="1181100" cy="1111109"/>
          </a:xfrm>
          <a:prstGeom prst="rect">
            <a:avLst/>
          </a:prstGeom>
        </p:spPr>
      </p:pic>
      <p:pic>
        <p:nvPicPr>
          <p:cNvPr id="9" name="圖片 4" descr="blue_011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5334000"/>
            <a:ext cx="1209675" cy="1137990"/>
          </a:xfrm>
          <a:prstGeom prst="rect">
            <a:avLst/>
          </a:prstGeom>
        </p:spPr>
      </p:pic>
      <p:pic>
        <p:nvPicPr>
          <p:cNvPr id="10" name="圖片 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5419725"/>
            <a:ext cx="977182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3276600" y="3657600"/>
            <a:ext cx="56388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Резиновые крепёжные элементы</a:t>
            </a:r>
          </a:p>
          <a:p>
            <a:pPr marL="26670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Подсветка</a:t>
            </a:r>
            <a:endParaRPr lang="en-US" dirty="0" smtClean="0">
              <a:latin typeface="Calibri" pitchFamily="34" charset="0"/>
            </a:endParaRPr>
          </a:p>
          <a:p>
            <a:pPr marL="26670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ШИМ 800</a:t>
            </a:r>
            <a:r>
              <a:rPr lang="en-US" dirty="0" smtClean="0">
                <a:latin typeface="Calibri" pitchFamily="34" charset="0"/>
              </a:rPr>
              <a:t>–</a:t>
            </a:r>
            <a:r>
              <a:rPr lang="ru-RU" dirty="0" smtClean="0">
                <a:latin typeface="Calibri" pitchFamily="34" charset="0"/>
              </a:rPr>
              <a:t>2200 об/мин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</a:rPr>
              <a:t>и переходник 1600/1200 об/мин</a:t>
            </a:r>
          </a:p>
          <a:p>
            <a:pPr marL="26670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Мощнейший воздушный поток </a:t>
            </a:r>
            <a:r>
              <a:rPr lang="ru-RU" b="1" dirty="0" smtClean="0">
                <a:latin typeface="Calibri" pitchFamily="34" charset="0"/>
              </a:rPr>
              <a:t>95 </a:t>
            </a:r>
            <a:r>
              <a:rPr lang="en-US" b="1" dirty="0" smtClean="0">
                <a:latin typeface="Calibri" pitchFamily="34" charset="0"/>
              </a:rPr>
              <a:t>CFM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476492">
            <a:off x="7757798" y="78982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ITC Bookman Demi" pitchFamily="18" charset="0"/>
              </a:rPr>
              <a:t>NEW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4" name="Группа 11"/>
          <p:cNvGrpSpPr/>
          <p:nvPr/>
        </p:nvGrpSpPr>
        <p:grpSpPr>
          <a:xfrm>
            <a:off x="7543800" y="228600"/>
            <a:ext cx="1600200" cy="1600200"/>
            <a:chOff x="7543800" y="304800"/>
            <a:chExt cx="1600200" cy="1600200"/>
          </a:xfrm>
        </p:grpSpPr>
        <p:sp>
          <p:nvSpPr>
            <p:cNvPr id="15" name="32-конечная звезда 14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 rot="20476492">
              <a:off x="7757798" y="866023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3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coolermaster.ru/upload/product/6622/gallery/full/to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667000" y="4419600"/>
            <a:ext cx="2209800" cy="1689758"/>
          </a:xfrm>
          <a:prstGeom prst="rect">
            <a:avLst/>
          </a:prstGeom>
          <a:noFill/>
        </p:spPr>
      </p:pic>
      <p:pic>
        <p:nvPicPr>
          <p:cNvPr id="2054" name="Picture 6" descr="http://coolermaster.ru/upload/product/4410/gallery/full/to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343400"/>
            <a:ext cx="2542873" cy="1905000"/>
          </a:xfrm>
          <a:prstGeom prst="rect">
            <a:avLst/>
          </a:prstGeom>
          <a:noFill/>
        </p:spPr>
      </p:pic>
      <p:sp>
        <p:nvSpPr>
          <p:cNvPr id="94212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620000" cy="830263"/>
          </a:xfrm>
        </p:spPr>
        <p:txBody>
          <a:bodyPr/>
          <a:lstStyle/>
          <a:p>
            <a:r>
              <a:rPr lang="ru-RU" altLang="zh-TW" sz="2400" dirty="0" smtClean="0">
                <a:latin typeface="Arial" charset="0"/>
                <a:cs typeface="Arial" charset="0"/>
              </a:rPr>
              <a:t>Корпусные вентиляторы</a:t>
            </a:r>
            <a:r>
              <a:rPr lang="en-US" altLang="zh-TW" sz="2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67000" y="4038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Arial" charset="0"/>
                <a:cs typeface="Arial" charset="0"/>
              </a:rPr>
              <a:t>Turbine Master 120/80</a:t>
            </a:r>
            <a:endParaRPr lang="ru-RU" dirty="0"/>
          </a:p>
        </p:txBody>
      </p:sp>
      <p:pic>
        <p:nvPicPr>
          <p:cNvPr id="18" name="lightbox-image" descr="http://www.coolermaster.com/upload/product/6691/featured/top1.jpg?10660052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905000"/>
            <a:ext cx="1750234" cy="19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46249" t="38000" r="27499" b="14000"/>
          <a:stretch>
            <a:fillRect/>
          </a:stretch>
        </p:blipFill>
        <p:spPr bwMode="auto">
          <a:xfrm flipH="1">
            <a:off x="7071543" y="1981200"/>
            <a:ext cx="152860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11" descr="image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2133600"/>
            <a:ext cx="153182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239000" y="403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oh-CA" dirty="0" smtClean="0">
                <a:latin typeface="Arial" charset="0"/>
                <a:cs typeface="Arial" charset="0"/>
              </a:rPr>
              <a:t>XtraFlo 120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105400" y="3886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Arial" charset="0"/>
                <a:cs typeface="Arial" charset="0"/>
              </a:rPr>
              <a:t>BC 140/120/80</a:t>
            </a:r>
            <a:endParaRPr lang="ru-RU" dirty="0"/>
          </a:p>
        </p:txBody>
      </p:sp>
      <p:pic>
        <p:nvPicPr>
          <p:cNvPr id="2052" name="Picture 4" descr="http://coolermaster.ru/upload/product/6976/gallery/full/top1.jpg"/>
          <p:cNvPicPr>
            <a:picLocks noChangeAspect="1" noChangeArrowheads="1"/>
          </p:cNvPicPr>
          <p:nvPr/>
        </p:nvPicPr>
        <p:blipFill>
          <a:blip r:embed="rId7" cstate="print"/>
          <a:srcRect l="21140" t="6841" r="19859" b="4275"/>
          <a:stretch>
            <a:fillRect/>
          </a:stretch>
        </p:blipFill>
        <p:spPr bwMode="auto">
          <a:xfrm>
            <a:off x="457200" y="1752600"/>
            <a:ext cx="1994352" cy="2250694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124200" y="6096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Blade Master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85800" y="4038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latin typeface="Arial" charset="0"/>
                <a:cs typeface="Arial" charset="0"/>
              </a:rPr>
              <a:t>MegaFlow</a:t>
            </a:r>
            <a:r>
              <a:rPr lang="en-US" altLang="zh-TW" dirty="0" smtClean="0">
                <a:latin typeface="Arial" charset="0"/>
                <a:cs typeface="Arial" charset="0"/>
              </a:rPr>
              <a:t> 200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685800" y="61076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SickleFlow</a:t>
            </a:r>
            <a:r>
              <a:rPr lang="en-US" dirty="0" smtClean="0"/>
              <a:t> 120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181600" y="472440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Тихие и производительные корпусные вентиляторы с инновационными технологиями.</a:t>
            </a:r>
          </a:p>
          <a:p>
            <a:r>
              <a:rPr lang="ru-RU" dirty="0" smtClean="0"/>
              <a:t>Размеры от 80 до 200 мм.</a:t>
            </a:r>
          </a:p>
          <a:p>
            <a:r>
              <a:rPr lang="ru-RU" dirty="0" smtClean="0"/>
              <a:t>Светодиодная подсветка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990600"/>
            <a:ext cx="1434293" cy="2133600"/>
          </a:xfrm>
          <a:prstGeom prst="rect">
            <a:avLst/>
          </a:prstGeom>
        </p:spPr>
      </p:pic>
      <p:pic>
        <p:nvPicPr>
          <p:cNvPr id="5" name="Рисунок 4" descr="log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3124200"/>
            <a:ext cx="4495800" cy="936348"/>
          </a:xfrm>
          <a:prstGeom prst="rect">
            <a:avLst/>
          </a:prstGeom>
        </p:spPr>
      </p:pic>
      <p:pic>
        <p:nvPicPr>
          <p:cNvPr id="6" name="Рисунок 5" descr="log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5257800"/>
            <a:ext cx="990600" cy="990600"/>
          </a:xfrm>
          <a:prstGeom prst="rect">
            <a:avLst/>
          </a:prstGeom>
        </p:spPr>
      </p:pic>
      <p:pic>
        <p:nvPicPr>
          <p:cNvPr id="7" name="Рисунок 6" descr="logo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5257800"/>
            <a:ext cx="1402052" cy="1050186"/>
          </a:xfrm>
          <a:prstGeom prst="rect">
            <a:avLst/>
          </a:prstGeom>
        </p:spPr>
      </p:pic>
      <p:pic>
        <p:nvPicPr>
          <p:cNvPr id="8" name="Рисунок 7" descr="logo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5562600"/>
            <a:ext cx="1447800" cy="420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41910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Developed with the involvement of gaming teams Champions: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4572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SK Gaming, Mouse Sports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libri" pitchFamily="34" charset="0"/>
              </a:rPr>
              <a:t>Fnatic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576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00200" y="76200"/>
            <a:ext cx="6858000" cy="1143000"/>
          </a:xfrm>
        </p:spPr>
        <p:txBody>
          <a:bodyPr/>
          <a:lstStyle/>
          <a:p>
            <a:r>
              <a:rPr lang="en-US" dirty="0" smtClean="0"/>
              <a:t>Cosmos II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990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RC-1200-KKN1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7543800" y="152400"/>
            <a:ext cx="1600200" cy="1600200"/>
            <a:chOff x="7543800" y="304800"/>
            <a:chExt cx="1600200" cy="1600200"/>
          </a:xfrm>
        </p:grpSpPr>
        <p:sp>
          <p:nvSpPr>
            <p:cNvPr id="13" name="32-конечная звезда 12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80008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 rot="20476492">
              <a:off x="7638483" y="856362"/>
              <a:ext cx="1384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Флагман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5" descr="C:\Users\Andrey\Downloads\cases\cosmos2\COSMOS II_4pcs of 2 slots VGA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3200400" cy="3443407"/>
          </a:xfrm>
          <a:prstGeom prst="rect">
            <a:avLst/>
          </a:prstGeom>
          <a:noFill/>
        </p:spPr>
      </p:pic>
      <p:pic>
        <p:nvPicPr>
          <p:cNvPr id="16" name="Picture 3" descr="C:\Users\Andrey\Downloads\cases\cosmos2\COSMOS II_140mm f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76800"/>
            <a:ext cx="1828800" cy="1647419"/>
          </a:xfrm>
          <a:prstGeom prst="rect">
            <a:avLst/>
          </a:prstGeom>
          <a:noFill/>
        </p:spPr>
      </p:pic>
      <p:pic>
        <p:nvPicPr>
          <p:cNvPr id="17" name="Picture 4" descr="C:\Users\Andrey\Downloads\cases\cosmos2\COSMOS II_upper c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856500"/>
            <a:ext cx="1905000" cy="1620500"/>
          </a:xfrm>
          <a:prstGeom prst="rect">
            <a:avLst/>
          </a:prstGeom>
          <a:noFill/>
        </p:spPr>
      </p:pic>
      <p:pic>
        <p:nvPicPr>
          <p:cNvPr id="18" name="Picture 6" descr="C:\Users\Andrey\Downloads\cases\cosmos2\COSMOS II_Advanced Control Panel_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981200"/>
            <a:ext cx="2841778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19800" y="1905000"/>
            <a:ext cx="3124200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800"/>
              </a:spcAft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3 внешних отсека </a:t>
            </a:r>
            <a:r>
              <a:rPr lang="ru-RU" dirty="0" smtClean="0">
                <a:latin typeface="Calibri" pitchFamily="34" charset="0"/>
              </a:rPr>
              <a:t>5,25 под сдвижной панелью</a:t>
            </a:r>
            <a:endParaRPr lang="ru-RU" dirty="0">
              <a:latin typeface="Calibri" pitchFamily="34" charset="0"/>
            </a:endParaRPr>
          </a:p>
          <a:p>
            <a:pPr marL="176213" indent="-176213">
              <a:spcAft>
                <a:spcPts val="8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800080"/>
                </a:solidFill>
                <a:latin typeface="Calibri" pitchFamily="34" charset="0"/>
              </a:rPr>
              <a:t>13 отсеков 3,5" </a:t>
            </a:r>
            <a:r>
              <a:rPr lang="ru-RU" dirty="0">
                <a:latin typeface="Calibri" pitchFamily="34" charset="0"/>
              </a:rPr>
              <a:t>(2 </a:t>
            </a:r>
            <a:r>
              <a:rPr lang="ru-RU" dirty="0" err="1">
                <a:latin typeface="Calibri" pitchFamily="34" charset="0"/>
              </a:rPr>
              <a:t>X-dock</a:t>
            </a:r>
            <a:r>
              <a:rPr lang="ru-RU" dirty="0">
                <a:latin typeface="Calibri" pitchFamily="34" charset="0"/>
              </a:rPr>
              <a:t>, средняя корзина на 5 HDD, нижняя корзина на 6 HDD, 11 отсеков </a:t>
            </a:r>
            <a:r>
              <a:rPr lang="ru-RU" dirty="0" smtClean="0">
                <a:latin typeface="Calibri" pitchFamily="34" charset="0"/>
              </a:rPr>
              <a:t>2,5» </a:t>
            </a:r>
          </a:p>
          <a:p>
            <a:pPr marL="176213" indent="-176213">
              <a:spcAft>
                <a:spcPts val="8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</a:rPr>
              <a:t>Съёмная </a:t>
            </a:r>
            <a:r>
              <a:rPr lang="ru-RU" dirty="0">
                <a:latin typeface="Calibri" pitchFamily="34" charset="0"/>
              </a:rPr>
              <a:t>верхняя панель; поддержка СВО;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51816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>
                <a:latin typeface="Calibri" pitchFamily="34" charset="0"/>
              </a:rPr>
              <a:t>Раздельные внутренние отсеки для улучшенного теплообмена – индивидуальные охлаждаемые </a:t>
            </a:r>
            <a:r>
              <a:rPr lang="ru-RU" dirty="0" smtClean="0">
                <a:latin typeface="Calibri" pitchFamily="34" charset="0"/>
              </a:rPr>
              <a:t>зоны</a:t>
            </a: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Calibri" pitchFamily="34" charset="0"/>
              </a:rPr>
              <a:t>Размеры: 344 </a:t>
            </a:r>
            <a:r>
              <a:rPr lang="ru-RU" dirty="0" err="1">
                <a:latin typeface="Calibri" pitchFamily="34" charset="0"/>
              </a:rPr>
              <a:t>x</a:t>
            </a:r>
            <a:r>
              <a:rPr lang="ru-RU" dirty="0">
                <a:latin typeface="Calibri" pitchFamily="34" charset="0"/>
              </a:rPr>
              <a:t> 704 </a:t>
            </a:r>
            <a:r>
              <a:rPr lang="ru-RU" dirty="0" err="1">
                <a:latin typeface="Calibri" pitchFamily="34" charset="0"/>
              </a:rPr>
              <a:t>x</a:t>
            </a:r>
            <a:r>
              <a:rPr lang="ru-RU" dirty="0">
                <a:latin typeface="Calibri" pitchFamily="34" charset="0"/>
              </a:rPr>
              <a:t> 664 мм, вес 22 </a:t>
            </a:r>
            <a:r>
              <a:rPr lang="ru-RU" dirty="0" smtClean="0">
                <a:latin typeface="Calibri" pitchFamily="34" charset="0"/>
              </a:rPr>
              <a:t>кг</a:t>
            </a:r>
            <a:endParaRPr lang="ru-RU" dirty="0">
              <a:latin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65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000" t="3333" r="28000" b="2000"/>
          <a:stretch>
            <a:fillRect/>
          </a:stretch>
        </p:blipFill>
        <p:spPr bwMode="auto">
          <a:xfrm>
            <a:off x="7102699" y="2743200"/>
            <a:ext cx="188890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3505200" y="533400"/>
            <a:ext cx="3962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atin typeface="+mj-lt"/>
                <a:cs typeface="+mn-cs"/>
              </a:rPr>
              <a:t>Trooper / Stryker</a:t>
            </a:r>
            <a:endParaRPr lang="ru-RU" sz="4000" b="1" dirty="0">
              <a:latin typeface="+mj-lt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200400" y="1645207"/>
            <a:ext cx="4572000" cy="431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err="1" smtClean="0">
                <a:latin typeface="Calibri" pitchFamily="34" charset="0"/>
              </a:rPr>
              <a:t>Геймерский</a:t>
            </a:r>
            <a:r>
              <a:rPr lang="ru-RU" sz="1600" dirty="0" smtClean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Full Tower</a:t>
            </a:r>
            <a:r>
              <a:rPr lang="ru-RU" sz="1600" dirty="0" smtClean="0">
                <a:latin typeface="Calibri" pitchFamily="34" charset="0"/>
              </a:rPr>
              <a:t> для </a:t>
            </a:r>
            <a:r>
              <a:rPr lang="ru-RU" sz="1600" dirty="0" err="1" smtClean="0">
                <a:latin typeface="Calibri" pitchFamily="34" charset="0"/>
              </a:rPr>
              <a:t>Hi-End</a:t>
            </a:r>
            <a:r>
              <a:rPr lang="ru-RU" sz="1600" dirty="0" smtClean="0">
                <a:latin typeface="Calibri" pitchFamily="34" charset="0"/>
              </a:rPr>
              <a:t> систем</a:t>
            </a:r>
            <a:endParaRPr lang="en-US" sz="1600" dirty="0" smtClean="0">
              <a:latin typeface="Calibri" pitchFamily="34" charset="0"/>
            </a:endParaRPr>
          </a:p>
          <a:p>
            <a:pPr marL="177800" indent="-1778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Чёрный – </a:t>
            </a:r>
            <a:r>
              <a:rPr lang="en-US" sz="1600" dirty="0" smtClean="0">
                <a:latin typeface="Calibri" pitchFamily="34" charset="0"/>
              </a:rPr>
              <a:t>Trooper; </a:t>
            </a:r>
            <a:r>
              <a:rPr lang="ru-RU" sz="1600" dirty="0" smtClean="0">
                <a:latin typeface="Calibri" pitchFamily="34" charset="0"/>
              </a:rPr>
              <a:t>белый – </a:t>
            </a:r>
            <a:r>
              <a:rPr lang="en-US" sz="1600" dirty="0" smtClean="0">
                <a:latin typeface="Calibri" pitchFamily="34" charset="0"/>
              </a:rPr>
              <a:t>Stryker</a:t>
            </a:r>
            <a:endParaRPr lang="ru-RU" sz="1600" dirty="0" smtClean="0">
              <a:latin typeface="Calibri" pitchFamily="34" charset="0"/>
            </a:endParaRPr>
          </a:p>
          <a:p>
            <a:pPr marL="177800" indent="-1778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Поддержка мат. плат</a:t>
            </a:r>
            <a:r>
              <a:rPr lang="ru-RU" sz="1600" b="1" dirty="0" smtClean="0"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</a:rPr>
              <a:t>XL-ATX, </a:t>
            </a:r>
            <a:r>
              <a:rPr lang="en-US" altLang="zh-TW" sz="1600" dirty="0" smtClean="0">
                <a:solidFill>
                  <a:srgbClr val="C00000"/>
                </a:solidFill>
                <a:ea typeface="Arial Unicode MS" pitchFamily="34" charset="-120"/>
                <a:cs typeface="Arial Unicode MS" pitchFamily="34" charset="-120"/>
              </a:rPr>
              <a:t>4-way</a:t>
            </a: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 SLI / </a:t>
            </a:r>
            <a:r>
              <a:rPr lang="ru-RU" sz="1600" dirty="0" err="1" smtClean="0">
                <a:solidFill>
                  <a:srgbClr val="C00000"/>
                </a:solidFill>
                <a:latin typeface="Calibri" pitchFamily="34" charset="0"/>
              </a:rPr>
              <a:t>Cross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</a:rPr>
              <a:t>F</a:t>
            </a:r>
            <a:r>
              <a:rPr lang="ru-RU" sz="1600" dirty="0" err="1" smtClean="0">
                <a:solidFill>
                  <a:srgbClr val="C00000"/>
                </a:solidFill>
                <a:latin typeface="Calibri" pitchFamily="34" charset="0"/>
              </a:rPr>
              <a:t>ire</a:t>
            </a:r>
            <a:endParaRPr lang="ru-RU" sz="16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177800" indent="-1778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съёмные поворотные на 90°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корзины HDD </a:t>
            </a:r>
          </a:p>
          <a:p>
            <a:pPr marL="177800" indent="-1778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X </a:t>
            </a:r>
            <a:r>
              <a:rPr lang="ru-RU" sz="1600" dirty="0" err="1" smtClean="0">
                <a:latin typeface="Calibri" pitchFamily="34" charset="0"/>
              </a:rPr>
              <a:t>dock</a:t>
            </a:r>
            <a:r>
              <a:rPr lang="ru-RU" sz="1600" dirty="0" smtClean="0">
                <a:latin typeface="Calibri" pitchFamily="34" charset="0"/>
              </a:rPr>
              <a:t> для 2,5" HDD/SSD</a:t>
            </a:r>
          </a:p>
          <a:p>
            <a:pPr marL="177800" indent="-1778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Эффективная вентиляция</a:t>
            </a:r>
          </a:p>
          <a:p>
            <a:pPr marL="711200" lvl="1" indent="-254000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Calibri" pitchFamily="34" charset="0"/>
              </a:rPr>
              <a:t>Фронтальные вентиляторы с </a:t>
            </a:r>
            <a:r>
              <a:rPr lang="en-US" sz="1600" dirty="0" smtClean="0">
                <a:latin typeface="Calibri" pitchFamily="34" charset="0"/>
              </a:rPr>
              <a:t/>
            </a:r>
            <a:br>
              <a:rPr lang="en-US" sz="1600" dirty="0" smtClean="0">
                <a:latin typeface="Calibri" pitchFamily="34" charset="0"/>
              </a:rPr>
            </a:br>
            <a:r>
              <a:rPr lang="ru-RU" sz="1600" dirty="0" smtClean="0">
                <a:latin typeface="Calibri" pitchFamily="34" charset="0"/>
              </a:rPr>
              <a:t>отключаемой красной подсветкой</a:t>
            </a:r>
          </a:p>
          <a:p>
            <a:pPr marL="711200" lvl="1" indent="-254000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Calibri" pitchFamily="34" charset="0"/>
              </a:rPr>
              <a:t>Регулировка скорости вентиляторов</a:t>
            </a:r>
          </a:p>
          <a:p>
            <a:pPr marL="711200" lvl="1" indent="-254000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Calibri" pitchFamily="34" charset="0"/>
              </a:rPr>
              <a:t>Пылезащитные фильтры</a:t>
            </a:r>
          </a:p>
          <a:p>
            <a:pPr marL="177800" indent="-1778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Инструментальный </a:t>
            </a:r>
            <a:r>
              <a:rPr lang="ru-RU" sz="1600" dirty="0">
                <a:latin typeface="Calibri" pitchFamily="34" charset="0"/>
              </a:rPr>
              <a:t>ящик</a:t>
            </a:r>
          </a:p>
          <a:p>
            <a:pPr marL="177800" indent="-1778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Удобная </a:t>
            </a:r>
            <a:r>
              <a:rPr lang="ru-RU" sz="1600" dirty="0">
                <a:latin typeface="Calibri" pitchFamily="34" charset="0"/>
              </a:rPr>
              <a:t>ручка для </a:t>
            </a:r>
            <a:r>
              <a:rPr lang="ru-RU" sz="1600" dirty="0" smtClean="0">
                <a:latin typeface="Calibri" pitchFamily="34" charset="0"/>
              </a:rPr>
              <a:t>переноски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18" name="Рисунок 17" descr="iXBT_design_2012_m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5410200"/>
            <a:ext cx="1037901" cy="1108836"/>
          </a:xfrm>
          <a:prstGeom prst="rect">
            <a:avLst/>
          </a:prstGeom>
        </p:spPr>
      </p:pic>
      <p:pic>
        <p:nvPicPr>
          <p:cNvPr id="21" name="圖片 4" descr="訊凱_34-RG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3048000" cy="425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5943600"/>
            <a:ext cx="2950369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esign_transp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176" y="5562600"/>
            <a:ext cx="847725" cy="847725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7543800" y="152400"/>
            <a:ext cx="1600200" cy="1600200"/>
            <a:chOff x="7543800" y="152400"/>
            <a:chExt cx="1600200" cy="1600200"/>
          </a:xfrm>
        </p:grpSpPr>
        <p:sp>
          <p:nvSpPr>
            <p:cNvPr id="25" name="32-конечная звезда 24"/>
            <p:cNvSpPr/>
            <p:nvPr/>
          </p:nvSpPr>
          <p:spPr>
            <a:xfrm>
              <a:off x="7543800" y="152400"/>
              <a:ext cx="1600200" cy="1600200"/>
            </a:xfrm>
            <a:prstGeom prst="star32">
              <a:avLst/>
            </a:prstGeom>
            <a:solidFill>
              <a:srgbClr val="C0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 rot="20476492">
              <a:off x="7638483" y="703962"/>
              <a:ext cx="1384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Флагман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coolermaster.ru/upload/product/6958/gallery/full/scout_2_w_front_side.jpg"/>
          <p:cNvPicPr>
            <a:picLocks noChangeAspect="1" noChangeArrowheads="1"/>
          </p:cNvPicPr>
          <p:nvPr/>
        </p:nvPicPr>
        <p:blipFill>
          <a:blip r:embed="rId3" cstate="print"/>
          <a:srcRect l="18947" r="13780" b="2297"/>
          <a:stretch>
            <a:fillRect/>
          </a:stretch>
        </p:blipFill>
        <p:spPr bwMode="auto">
          <a:xfrm flipH="1">
            <a:off x="7239000" y="4262437"/>
            <a:ext cx="1676400" cy="2010151"/>
          </a:xfrm>
          <a:prstGeom prst="rect">
            <a:avLst/>
          </a:prstGeom>
          <a:noFill/>
        </p:spPr>
      </p:pic>
      <p:pic>
        <p:nvPicPr>
          <p:cNvPr id="13" name="圖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76801"/>
            <a:ext cx="1819275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1" y="6075520"/>
            <a:ext cx="1905000" cy="2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3733800" y="533400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+mj-lt"/>
                <a:cs typeface="+mn-cs"/>
              </a:rPr>
              <a:t>Scout </a:t>
            </a:r>
            <a:r>
              <a:rPr lang="en-US" sz="3600" b="1" dirty="0" smtClean="0">
                <a:latin typeface="+mj-lt"/>
              </a:rPr>
              <a:t>2 / </a:t>
            </a:r>
            <a:r>
              <a:rPr lang="en-US" sz="3600" b="1" dirty="0" smtClean="0"/>
              <a:t>Scout 2 </a:t>
            </a:r>
            <a:r>
              <a:rPr lang="en-US" sz="3600" b="1" dirty="0" err="1" smtClean="0"/>
              <a:t>Advacned</a:t>
            </a:r>
            <a:endParaRPr lang="ru-RU" sz="3600" b="1" dirty="0">
              <a:latin typeface="+mj-lt"/>
              <a:cs typeface="+mn-cs"/>
            </a:endParaRPr>
          </a:p>
        </p:txBody>
      </p:sp>
      <p:sp>
        <p:nvSpPr>
          <p:cNvPr id="20" name="Прямоугольник 5"/>
          <p:cNvSpPr>
            <a:spLocks noChangeArrowheads="1"/>
          </p:cNvSpPr>
          <p:nvPr/>
        </p:nvSpPr>
        <p:spPr bwMode="auto">
          <a:xfrm>
            <a:off x="4267200" y="1595437"/>
            <a:ext cx="48768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Aft>
                <a:spcPts val="800"/>
              </a:spcAft>
              <a:buSzPct val="80000"/>
              <a:buFont typeface="Arial" pitchFamily="34" charset="0"/>
              <a:buChar char="•"/>
            </a:pPr>
            <a:r>
              <a:rPr lang="ru-RU" altLang="zh-TW" sz="1600" dirty="0" smtClean="0">
                <a:latin typeface="Calibri" pitchFamily="34" charset="0"/>
              </a:rPr>
              <a:t>Упрочнённые стальные ручки для удобной переноски</a:t>
            </a:r>
            <a:endParaRPr lang="ru-RU" altLang="zh-TW" sz="1600" dirty="0">
              <a:latin typeface="Calibri" pitchFamily="34" charset="0"/>
            </a:endParaRPr>
          </a:p>
          <a:p>
            <a:pPr marL="177800" indent="-177800" eaLnBrk="0" hangingPunct="0">
              <a:spcAft>
                <a:spcPts val="800"/>
              </a:spcAft>
              <a:buSzPct val="80000"/>
              <a:buFont typeface="Arial" pitchFamily="34" charset="0"/>
              <a:buChar char="•"/>
            </a:pPr>
            <a:r>
              <a:rPr lang="ru-RU" altLang="zh-TW" sz="1600" dirty="0" smtClean="0">
                <a:latin typeface="Calibri" pitchFamily="34" charset="0"/>
              </a:rPr>
              <a:t>Отключаемая подсветка переднего и заднего вентиляторов</a:t>
            </a:r>
            <a:endParaRPr lang="ru-RU" altLang="zh-TW" sz="1600" dirty="0">
              <a:latin typeface="Calibri" pitchFamily="34" charset="0"/>
            </a:endParaRPr>
          </a:p>
          <a:p>
            <a:pPr marL="177800" indent="-177800" eaLnBrk="0" hangingPunct="0">
              <a:spcAft>
                <a:spcPts val="800"/>
              </a:spcAft>
              <a:buSzPct val="80000"/>
              <a:buFont typeface="Arial" pitchFamily="34" charset="0"/>
              <a:buChar char="•"/>
            </a:pPr>
            <a:r>
              <a:rPr lang="ru-RU" altLang="zh-TW" sz="1600" dirty="0" smtClean="0">
                <a:latin typeface="Calibri" pitchFamily="34" charset="0"/>
              </a:rPr>
              <a:t>2 порта USB </a:t>
            </a:r>
            <a:r>
              <a:rPr lang="ru-RU" altLang="zh-TW" sz="1600" dirty="0">
                <a:latin typeface="Calibri" pitchFamily="34" charset="0"/>
              </a:rPr>
              <a:t>3.0</a:t>
            </a:r>
          </a:p>
          <a:p>
            <a:pPr marL="177800" indent="-177800" eaLnBrk="0" hangingPunct="0">
              <a:spcAft>
                <a:spcPts val="800"/>
              </a:spcAft>
              <a:buSzPct val="80000"/>
              <a:buFont typeface="Arial" pitchFamily="34" charset="0"/>
              <a:buChar char="•"/>
            </a:pPr>
            <a:r>
              <a:rPr lang="ru-RU" altLang="zh-TW" sz="1600" dirty="0" smtClean="0">
                <a:latin typeface="Calibri" pitchFamily="34" charset="0"/>
              </a:rPr>
              <a:t>Поддерживает до 9 вентиляторов, включая установленный сзади 120-мм вентилятор, а в версии </a:t>
            </a:r>
            <a:r>
              <a:rPr lang="en-US" altLang="zh-TW" sz="1600" dirty="0" smtClean="0">
                <a:latin typeface="Calibri" pitchFamily="34" charset="0"/>
              </a:rPr>
              <a:t>Advanced </a:t>
            </a:r>
            <a:r>
              <a:rPr lang="ru-RU" altLang="zh-TW" sz="1600" dirty="0" smtClean="0">
                <a:latin typeface="Calibri" pitchFamily="34" charset="0"/>
              </a:rPr>
              <a:t>спереди </a:t>
            </a:r>
            <a:r>
              <a:rPr lang="en-US" altLang="zh-TW" sz="1600" dirty="0" smtClean="0">
                <a:latin typeface="Calibri" pitchFamily="34" charset="0"/>
              </a:rPr>
              <a:t>2 </a:t>
            </a:r>
            <a:r>
              <a:rPr lang="ru-RU" altLang="zh-TW" sz="1600" dirty="0" smtClean="0">
                <a:latin typeface="Calibri" pitchFamily="34" charset="0"/>
              </a:rPr>
              <a:t>вентилятора с красной подсветкой (в белой версии – белая подсветка)</a:t>
            </a:r>
            <a:endParaRPr lang="ru-RU" altLang="zh-TW" sz="1600" dirty="0">
              <a:latin typeface="Calibri" pitchFamily="34" charset="0"/>
            </a:endParaRPr>
          </a:p>
        </p:txBody>
      </p:sp>
      <p:pic>
        <p:nvPicPr>
          <p:cNvPr id="24" name="圖片 2072" descr="Scout 2_package_fro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4230" y="1290638"/>
            <a:ext cx="2133599" cy="3217984"/>
          </a:xfrm>
          <a:prstGeom prst="rect">
            <a:avLst/>
          </a:prstGeom>
        </p:spPr>
      </p:pic>
      <p:pic>
        <p:nvPicPr>
          <p:cNvPr id="27" name="圖片 2073" descr="package_fron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" y="1366838"/>
            <a:ext cx="2417976" cy="345895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38400" y="4688621"/>
            <a:ext cx="518160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eaLnBrk="0" hangingPunct="0">
              <a:spcAft>
                <a:spcPts val="800"/>
              </a:spcAft>
              <a:buSzPct val="80000"/>
              <a:buFont typeface="Arial" pitchFamily="34" charset="0"/>
              <a:buChar char="•"/>
            </a:pPr>
            <a:r>
              <a:rPr lang="ru-RU" altLang="zh-TW" sz="1600" dirty="0" smtClean="0">
                <a:latin typeface="Calibri" pitchFamily="34" charset="0"/>
              </a:rPr>
              <a:t>7 отсеков для жёстких дисков, кронштейны для 2,5</a:t>
            </a:r>
            <a:r>
              <a:rPr lang="en-US" altLang="zh-TW" sz="1600" dirty="0" smtClean="0">
                <a:latin typeface="Calibri" pitchFamily="34" charset="0"/>
              </a:rPr>
              <a:t>”</a:t>
            </a:r>
            <a:r>
              <a:rPr lang="ru-RU" altLang="zh-TW" sz="1600" dirty="0" smtClean="0">
                <a:latin typeface="Calibri" pitchFamily="34" charset="0"/>
              </a:rPr>
              <a:t> устройств:</a:t>
            </a:r>
            <a:r>
              <a:rPr lang="en-US" altLang="zh-TW" sz="1600" dirty="0" smtClean="0">
                <a:latin typeface="Calibri" pitchFamily="34" charset="0"/>
              </a:rPr>
              <a:t/>
            </a:r>
            <a:br>
              <a:rPr lang="en-US" altLang="zh-TW" sz="1600" dirty="0" smtClean="0">
                <a:latin typeface="Calibri" pitchFamily="34" charset="0"/>
              </a:rPr>
            </a:br>
            <a:r>
              <a:rPr lang="en-US" altLang="zh-TW" sz="1600" dirty="0" smtClean="0">
                <a:latin typeface="Calibri" pitchFamily="34" charset="0"/>
              </a:rPr>
              <a:t>Scout 2: 2 SSD, Scout 2 Advanced</a:t>
            </a:r>
            <a:r>
              <a:rPr lang="ru-RU" altLang="zh-TW" sz="1600" dirty="0" smtClean="0">
                <a:latin typeface="Calibri" pitchFamily="34" charset="0"/>
              </a:rPr>
              <a:t> </a:t>
            </a:r>
            <a:r>
              <a:rPr lang="en-US" altLang="zh-TW" sz="1600" dirty="0" smtClean="0">
                <a:latin typeface="Calibri" pitchFamily="34" charset="0"/>
              </a:rPr>
              <a:t>/ White: – 4 SSD)</a:t>
            </a:r>
            <a:endParaRPr lang="ru-RU" altLang="zh-TW" sz="1600" dirty="0" smtClean="0">
              <a:latin typeface="Calibri" pitchFamily="34" charset="0"/>
            </a:endParaRPr>
          </a:p>
          <a:p>
            <a:pPr marL="177800" indent="-177800" eaLnBrk="0" hangingPunct="0">
              <a:spcAft>
                <a:spcPts val="800"/>
              </a:spcAft>
              <a:buSzPct val="80000"/>
              <a:buFont typeface="Arial" pitchFamily="34" charset="0"/>
              <a:buChar char="•"/>
            </a:pPr>
            <a:r>
              <a:rPr lang="ru-RU" altLang="zh-TW" sz="1600" dirty="0" smtClean="0">
                <a:latin typeface="Calibri" pitchFamily="34" charset="0"/>
              </a:rPr>
              <a:t>Прозрачная боковая панель</a:t>
            </a:r>
          </a:p>
          <a:p>
            <a:pPr marL="177800" indent="-177800" eaLnBrk="0" hangingPunct="0">
              <a:spcAft>
                <a:spcPts val="800"/>
              </a:spcAft>
              <a:buSzPct val="80000"/>
              <a:buFont typeface="Arial" pitchFamily="34" charset="0"/>
              <a:buChar char="•"/>
            </a:pPr>
            <a:r>
              <a:rPr lang="en-US" altLang="zh-TW" sz="1600" dirty="0" smtClean="0">
                <a:latin typeface="Calibri" pitchFamily="34" charset="0"/>
              </a:rPr>
              <a:t>3</a:t>
            </a:r>
            <a:r>
              <a:rPr lang="ru-RU" altLang="zh-TW" sz="1600" dirty="0" smtClean="0">
                <a:latin typeface="Calibri" pitchFamily="34" charset="0"/>
              </a:rPr>
              <a:t> цвета: чёрный, серый</a:t>
            </a:r>
            <a:r>
              <a:rPr lang="en-US" altLang="zh-TW" sz="1600" dirty="0" smtClean="0">
                <a:latin typeface="Calibri" pitchFamily="34" charset="0"/>
              </a:rPr>
              <a:t> </a:t>
            </a:r>
            <a:r>
              <a:rPr lang="ru-RU" altLang="zh-TW" sz="1600" dirty="0" err="1" smtClean="0">
                <a:latin typeface="Calibri" pitchFamily="34" charset="0"/>
              </a:rPr>
              <a:t>металлик</a:t>
            </a:r>
            <a:r>
              <a:rPr lang="ru-RU" altLang="zh-TW" sz="1600" dirty="0" smtClean="0">
                <a:latin typeface="Calibri" pitchFamily="34" charset="0"/>
              </a:rPr>
              <a:t>, белый</a:t>
            </a:r>
            <a:endParaRPr lang="en-US" altLang="zh-TW" sz="16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733800" y="533400"/>
            <a:ext cx="320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atin typeface="+mj-lt"/>
                <a:cs typeface="+mn-cs"/>
              </a:rPr>
              <a:t>Enforcer</a:t>
            </a:r>
            <a:endParaRPr lang="ru-RU" sz="4000" b="1" dirty="0">
              <a:latin typeface="+mj-lt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5638801"/>
            <a:ext cx="2950369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7" descr="Enforcer-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1450975"/>
            <a:ext cx="28416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3733800" y="1600200"/>
            <a:ext cx="4876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Bef>
                <a:spcPts val="1200"/>
              </a:spcBef>
              <a:buSzPct val="80000"/>
              <a:buFont typeface="Arial" pitchFamily="34" charset="0"/>
              <a:buChar char="•"/>
            </a:pPr>
            <a:r>
              <a:rPr lang="ru-RU" altLang="zh-TW" dirty="0" smtClean="0">
                <a:latin typeface="Calibri" pitchFamily="34" charset="0"/>
              </a:rPr>
              <a:t>Корпус </a:t>
            </a:r>
            <a:r>
              <a:rPr lang="en-US" altLang="zh-TW" dirty="0" smtClean="0">
                <a:latin typeface="Calibri" pitchFamily="34" charset="0"/>
              </a:rPr>
              <a:t>Midi Tower </a:t>
            </a:r>
            <a:r>
              <a:rPr lang="ru-RU" altLang="zh-TW" dirty="0" smtClean="0">
                <a:latin typeface="Calibri" pitchFamily="34" charset="0"/>
              </a:rPr>
              <a:t>для </a:t>
            </a:r>
            <a:r>
              <a:rPr lang="ru-RU" altLang="zh-TW" dirty="0">
                <a:latin typeface="Calibri" pitchFamily="34" charset="0"/>
              </a:rPr>
              <a:t>ценителей продвинутых компьютерных игр и энтузиастов </a:t>
            </a:r>
            <a:r>
              <a:rPr lang="ru-RU" altLang="zh-TW" dirty="0" err="1">
                <a:latin typeface="Calibri" pitchFamily="34" charset="0"/>
              </a:rPr>
              <a:t>киберспорта</a:t>
            </a:r>
            <a:endParaRPr lang="ru-RU" altLang="zh-TW" dirty="0">
              <a:latin typeface="Calibri" pitchFamily="34" charset="0"/>
            </a:endParaRPr>
          </a:p>
          <a:p>
            <a:pPr marL="177800" indent="-177800" eaLnBrk="0" hangingPunct="0">
              <a:spcBef>
                <a:spcPts val="1200"/>
              </a:spcBef>
              <a:buSzPct val="80000"/>
              <a:buFont typeface="Arial" pitchFamily="34" charset="0"/>
              <a:buChar char="•"/>
            </a:pPr>
            <a:r>
              <a:rPr lang="ru-RU" altLang="zh-TW" dirty="0">
                <a:latin typeface="Calibri" pitchFamily="34" charset="0"/>
              </a:rPr>
              <a:t>Эффективная система охлаждения</a:t>
            </a:r>
          </a:p>
          <a:p>
            <a:pPr marL="177800" indent="-177800" eaLnBrk="0" hangingPunct="0">
              <a:spcBef>
                <a:spcPts val="1200"/>
              </a:spcBef>
              <a:buSzPct val="80000"/>
              <a:buFont typeface="Arial" pitchFamily="34" charset="0"/>
              <a:buChar char="•"/>
            </a:pPr>
            <a:r>
              <a:rPr lang="ru-RU" altLang="zh-TW" dirty="0">
                <a:latin typeface="Calibri" pitchFamily="34" charset="0"/>
              </a:rPr>
              <a:t>USB 3.0</a:t>
            </a:r>
          </a:p>
          <a:p>
            <a:pPr marL="177800" indent="-177800" eaLnBrk="0" hangingPunct="0">
              <a:spcBef>
                <a:spcPts val="1200"/>
              </a:spcBef>
              <a:buSzPct val="80000"/>
              <a:buFont typeface="Arial" pitchFamily="34" charset="0"/>
              <a:buChar char="•"/>
            </a:pPr>
            <a:r>
              <a:rPr lang="ru-RU" altLang="zh-TW" dirty="0">
                <a:latin typeface="Calibri" pitchFamily="34" charset="0"/>
              </a:rPr>
              <a:t>Поддержка накопителей SSD</a:t>
            </a:r>
          </a:p>
          <a:p>
            <a:pPr marL="177800" indent="-177800" eaLnBrk="0" hangingPunct="0">
              <a:spcBef>
                <a:spcPts val="1200"/>
              </a:spcBef>
              <a:buSzPct val="80000"/>
              <a:buFont typeface="Arial" pitchFamily="34" charset="0"/>
              <a:buChar char="•"/>
            </a:pPr>
            <a:r>
              <a:rPr lang="ru-RU" altLang="zh-TW" dirty="0">
                <a:latin typeface="Calibri" pitchFamily="34" charset="0"/>
              </a:rPr>
              <a:t>Полностью чёрный и снаружи и изнутри</a:t>
            </a:r>
          </a:p>
          <a:p>
            <a:pPr marL="177800" indent="-177800" eaLnBrk="0" hangingPunct="0">
              <a:spcBef>
                <a:spcPts val="1200"/>
              </a:spcBef>
              <a:buSzPct val="80000"/>
              <a:buFont typeface="Arial" pitchFamily="34" charset="0"/>
              <a:buChar char="•"/>
            </a:pPr>
            <a:r>
              <a:rPr lang="ru-RU" altLang="zh-TW" dirty="0">
                <a:latin typeface="Calibri" pitchFamily="34" charset="0"/>
              </a:rPr>
              <a:t>Прозрачная боковая панель</a:t>
            </a:r>
          </a:p>
          <a:p>
            <a:pPr marL="177800" indent="-177800" eaLnBrk="0" hangingPunct="0">
              <a:spcBef>
                <a:spcPts val="1200"/>
              </a:spcBef>
              <a:buSzPct val="80000"/>
              <a:buFont typeface="Arial" pitchFamily="34" charset="0"/>
              <a:buChar char="•"/>
            </a:pPr>
            <a:r>
              <a:rPr lang="ru-RU" altLang="zh-TW" dirty="0">
                <a:latin typeface="Calibri" pitchFamily="34" charset="0"/>
              </a:rPr>
              <a:t>Демократичная цена – </a:t>
            </a:r>
            <a:r>
              <a:rPr lang="ru-RU" altLang="zh-TW" dirty="0">
                <a:solidFill>
                  <a:srgbClr val="C00000"/>
                </a:solidFill>
                <a:latin typeface="Calibri" pitchFamily="34" charset="0"/>
              </a:rPr>
              <a:t>доступен даже начинающим </a:t>
            </a:r>
            <a:r>
              <a:rPr lang="ru-RU" altLang="zh-TW" dirty="0" err="1">
                <a:solidFill>
                  <a:srgbClr val="C00000"/>
                </a:solidFill>
                <a:latin typeface="Calibri" pitchFamily="34" charset="0"/>
              </a:rPr>
              <a:t>геймерам</a:t>
            </a:r>
            <a:endParaRPr lang="en-US" altLang="zh-TW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7" name="Рисунок 16" descr="Игромания_лучшая_покуп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0" y="1219200"/>
            <a:ext cx="1302857" cy="1066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7483" t="4540" r="5442"/>
          <a:stretch>
            <a:fillRect/>
          </a:stretch>
        </p:blipFill>
        <p:spPr bwMode="auto">
          <a:xfrm>
            <a:off x="152399" y="2362200"/>
            <a:ext cx="2531181" cy="207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5334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Calibri" pitchFamily="34" charset="0"/>
              </a:rPr>
              <a:t>Головные гарнитуры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2000" y="1676400"/>
            <a:ext cx="803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</a:rPr>
              <a:t>Sirus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200" y="4800600"/>
            <a:ext cx="26670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Реальный звук 5.1</a:t>
            </a: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8</a:t>
            </a:r>
            <a:r>
              <a:rPr lang="ru-RU" sz="1600" dirty="0" smtClean="0">
                <a:latin typeface="Calibri" pitchFamily="34" charset="0"/>
              </a:rPr>
              <a:t> динамиков</a:t>
            </a:r>
            <a:endParaRPr lang="ru-RU" sz="1600" dirty="0">
              <a:latin typeface="Calibri" pitchFamily="34" charset="0"/>
            </a:endParaRP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Выносной </a:t>
            </a:r>
            <a:r>
              <a:rPr lang="ru-RU" sz="1600" dirty="0" err="1" smtClean="0">
                <a:latin typeface="Calibri" pitchFamily="34" charset="0"/>
              </a:rPr>
              <a:t>микшерный</a:t>
            </a:r>
            <a:r>
              <a:rPr lang="ru-RU" sz="1600" dirty="0" smtClean="0">
                <a:latin typeface="Calibri" pitchFamily="34" charset="0"/>
              </a:rPr>
              <a:t> пульт управления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2 пары амбушюр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267200"/>
            <a:ext cx="35696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 descr="RedDot_Design_Award_2011_600px_96dp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6784" y="2209800"/>
            <a:ext cx="820616" cy="533400"/>
          </a:xfrm>
          <a:prstGeom prst="rect">
            <a:avLst/>
          </a:prstGeom>
        </p:spPr>
      </p:pic>
      <p:pic>
        <p:nvPicPr>
          <p:cNvPr id="19" name="Рисунок 18" descr="COMPUTEX_D&amp;I_2011_small_trans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67215" y="2819400"/>
            <a:ext cx="1160891" cy="609600"/>
          </a:xfrm>
          <a:prstGeom prst="rect">
            <a:avLst/>
          </a:prstGeom>
        </p:spPr>
      </p:pic>
      <p:pic>
        <p:nvPicPr>
          <p:cNvPr id="20" name="Рисунок 19" descr="TechLabs_OUR_CHOIC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7800" y="4191000"/>
            <a:ext cx="381528" cy="666207"/>
          </a:xfrm>
          <a:prstGeom prst="rect">
            <a:avLst/>
          </a:prstGeom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048000" y="1676400"/>
            <a:ext cx="1035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</a:rPr>
              <a:t>Sirus</a:t>
            </a:r>
            <a:r>
              <a:rPr lang="ru-RU" sz="2400" b="1" dirty="0" smtClean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</a:rPr>
              <a:t>C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362200" y="4800600"/>
            <a:ext cx="23622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4 динамика</a:t>
            </a: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Встроенный усилитель</a:t>
            </a:r>
            <a:endParaRPr lang="ru-RU" sz="1600" dirty="0">
              <a:latin typeface="Calibri" pitchFamily="34" charset="0"/>
            </a:endParaRP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Пульт управления на шнуре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Совместима с игровыми консолями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30" name="Picture 3" descr="D:\1_Documents\1 Cooler Master\2_DATAsheets\CM STORM\Sunuz\Sonuz pictures\訊凱56195.jpg"/>
          <p:cNvPicPr>
            <a:picLocks noChangeAspect="1" noChangeArrowheads="1"/>
          </p:cNvPicPr>
          <p:nvPr/>
        </p:nvPicPr>
        <p:blipFill>
          <a:blip r:embed="rId8" cstate="print"/>
          <a:srcRect l="8163" t="5914" r="10204" b="5377"/>
          <a:stretch>
            <a:fillRect/>
          </a:stretch>
        </p:blipFill>
        <p:spPr bwMode="auto">
          <a:xfrm>
            <a:off x="4724399" y="2438400"/>
            <a:ext cx="1693333" cy="1905000"/>
          </a:xfrm>
          <a:prstGeom prst="rect">
            <a:avLst/>
          </a:prstGeom>
          <a:noFill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9" cstate="print"/>
          <a:srcRect l="1310" t="17284" r="68568" b="38066"/>
          <a:stretch>
            <a:fillRect/>
          </a:stretch>
        </p:blipFill>
        <p:spPr bwMode="auto">
          <a:xfrm>
            <a:off x="6553200" y="2133600"/>
            <a:ext cx="199085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105400" y="1676400"/>
            <a:ext cx="947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</a:rPr>
              <a:t>Sonuz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572000" y="4800600"/>
            <a:ext cx="23622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Кристальный звук </a:t>
            </a: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2 </a:t>
            </a:r>
            <a:r>
              <a:rPr lang="en-US" sz="1600" dirty="0" smtClean="0">
                <a:latin typeface="Calibri" pitchFamily="34" charset="0"/>
              </a:rPr>
              <a:t>x</a:t>
            </a:r>
            <a:r>
              <a:rPr lang="ru-RU" sz="1600" dirty="0" smtClean="0">
                <a:latin typeface="Calibri" pitchFamily="34" charset="0"/>
              </a:rPr>
              <a:t> 55-мм динамика</a:t>
            </a: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Съёмный микрофон с авто-выключением  и переключением </a:t>
            </a:r>
            <a:r>
              <a:rPr lang="ru-RU" sz="1600" dirty="0" err="1" smtClean="0">
                <a:latin typeface="Calibri" pitchFamily="34" charset="0"/>
              </a:rPr>
              <a:t>налево-направо</a:t>
            </a:r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162800" y="1676400"/>
            <a:ext cx="1449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Ceres-400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3400" y="4038600"/>
            <a:ext cx="990600" cy="93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934200" y="4800600"/>
            <a:ext cx="22098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err="1" smtClean="0">
                <a:latin typeface="Calibri" pitchFamily="34" charset="0"/>
              </a:rPr>
              <a:t>Суперлёгкие</a:t>
            </a:r>
            <a:r>
              <a:rPr lang="ru-RU" sz="1600" dirty="0" smtClean="0">
                <a:latin typeface="Calibri" pitchFamily="34" charset="0"/>
              </a:rPr>
              <a:t> – масса меньше 250 г</a:t>
            </a: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2 </a:t>
            </a:r>
            <a:r>
              <a:rPr lang="en-US" sz="1600" dirty="0" smtClean="0">
                <a:latin typeface="Calibri" pitchFamily="34" charset="0"/>
              </a:rPr>
              <a:t>x </a:t>
            </a:r>
            <a:r>
              <a:rPr lang="ru-RU" sz="1600" dirty="0" smtClean="0">
                <a:latin typeface="Calibri" pitchFamily="34" charset="0"/>
              </a:rPr>
              <a:t>40-мм динамики</a:t>
            </a: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Чёрные и белые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21" name="Рисунок 20" descr="Sirus-S2_75degree_front_right_with_remote.png"/>
          <p:cNvPicPr>
            <a:picLocks noChangeAspect="1"/>
          </p:cNvPicPr>
          <p:nvPr/>
        </p:nvPicPr>
        <p:blipFill>
          <a:blip r:embed="rId11" cstate="print"/>
          <a:srcRect l="7130" t="8047"/>
          <a:stretch>
            <a:fillRect/>
          </a:stretch>
        </p:blipFill>
        <p:spPr>
          <a:xfrm>
            <a:off x="2732791" y="2438400"/>
            <a:ext cx="2067809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(null)100873.png"/>
          <p:cNvPicPr>
            <a:picLocks noChangeAspect="1"/>
          </p:cNvPicPr>
          <p:nvPr/>
        </p:nvPicPr>
        <p:blipFill>
          <a:blip r:embed="rId3" cstate="print"/>
          <a:srcRect l="10919" b="20881"/>
          <a:stretch>
            <a:fillRect/>
          </a:stretch>
        </p:blipFill>
        <p:spPr>
          <a:xfrm>
            <a:off x="919480" y="1905000"/>
            <a:ext cx="2509520" cy="2971800"/>
          </a:xfrm>
          <a:prstGeom prst="rect">
            <a:avLst/>
          </a:prstGeom>
        </p:spPr>
      </p:pic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5334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Calibri" pitchFamily="34" charset="0"/>
              </a:rPr>
              <a:t>Головные гарнитуры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1676400"/>
            <a:ext cx="1449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Ceres-300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" y="4800600"/>
            <a:ext cx="2667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Кристально чистый звук 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2 динамика по 40 мм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Съёмный микрофон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Регулятор громкости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Регулируемое оголовье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104021" y="1676400"/>
            <a:ext cx="1449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Ceres-500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657600" y="4800600"/>
            <a:ext cx="495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Складные, с качественными 40-мм динамиками</a:t>
            </a:r>
            <a:endParaRPr lang="en-US" sz="1600" dirty="0" smtClean="0">
              <a:latin typeface="Calibri" pitchFamily="34" charset="0"/>
            </a:endParaRP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Встроенный усилитель звука с питанием по </a:t>
            </a:r>
            <a:r>
              <a:rPr lang="en-US" sz="1600" dirty="0" smtClean="0">
                <a:latin typeface="Calibri" pitchFamily="34" charset="0"/>
              </a:rPr>
              <a:t>USB</a:t>
            </a:r>
            <a:endParaRPr lang="ru-RU" sz="1600" dirty="0" smtClean="0">
              <a:latin typeface="Calibri" pitchFamily="34" charset="0"/>
            </a:endParaRP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Возможность подключения к ПК и консоли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Дышащие тканевые амбушюры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Съёмный  микрофон</a:t>
            </a:r>
          </a:p>
        </p:txBody>
      </p:sp>
      <p:pic>
        <p:nvPicPr>
          <p:cNvPr id="22" name="Рисунок 21" descr="(null)100864.png"/>
          <p:cNvPicPr>
            <a:picLocks noChangeAspect="1"/>
          </p:cNvPicPr>
          <p:nvPr/>
        </p:nvPicPr>
        <p:blipFill>
          <a:blip r:embed="rId4" cstate="print"/>
          <a:srcRect b="11628"/>
          <a:stretch>
            <a:fillRect/>
          </a:stretch>
        </p:blipFill>
        <p:spPr>
          <a:xfrm>
            <a:off x="3636628" y="1905000"/>
            <a:ext cx="2062196" cy="2895600"/>
          </a:xfrm>
          <a:prstGeom prst="rect">
            <a:avLst/>
          </a:prstGeom>
        </p:spPr>
      </p:pic>
      <p:pic>
        <p:nvPicPr>
          <p:cNvPr id="25" name="Рисунок 24" descr="(null)100900.png"/>
          <p:cNvPicPr>
            <a:picLocks noChangeAspect="1"/>
          </p:cNvPicPr>
          <p:nvPr/>
        </p:nvPicPr>
        <p:blipFill>
          <a:blip r:embed="rId5" cstate="print"/>
          <a:srcRect r="10276" b="5698"/>
          <a:stretch>
            <a:fillRect/>
          </a:stretch>
        </p:blipFill>
        <p:spPr>
          <a:xfrm>
            <a:off x="5317824" y="2590800"/>
            <a:ext cx="2606976" cy="209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5638801"/>
            <a:ext cx="2950369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38600" y="1524000"/>
            <a:ext cx="434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Calibri" pitchFamily="34" charset="0"/>
              </a:rPr>
              <a:t>Геймерская</a:t>
            </a:r>
            <a:r>
              <a:rPr lang="ru-RU" sz="2000" b="1" dirty="0" smtClean="0"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головная </a:t>
            </a:r>
            <a:r>
              <a:rPr lang="ru-RU" sz="2000" b="1" dirty="0" smtClean="0">
                <a:latin typeface="Calibri" pitchFamily="34" charset="0"/>
              </a:rPr>
              <a:t>гарнитура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62400" y="2209800"/>
            <a:ext cx="4724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Кристально чистое звучание и мощные басы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Лёгкий и прочный корпус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Пассивное подавление шумов</a:t>
            </a:r>
            <a:endParaRPr lang="ru-RU" sz="1600" dirty="0">
              <a:latin typeface="Calibri" pitchFamily="34" charset="0"/>
            </a:endParaRP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3,5-мм разъём</a:t>
            </a:r>
          </a:p>
          <a:p>
            <a:pPr marL="266700" indent="-266700">
              <a:spcAft>
                <a:spcPts val="6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Кнопка  </a:t>
            </a:r>
            <a:r>
              <a:rPr lang="en-US" sz="1600" dirty="0" smtClean="0">
                <a:latin typeface="Calibri" pitchFamily="34" charset="0"/>
              </a:rPr>
              <a:t>Play/Stop</a:t>
            </a:r>
            <a:r>
              <a:rPr lang="ru-RU" sz="1600" dirty="0" smtClean="0">
                <a:latin typeface="Calibri" pitchFamily="34" charset="0"/>
              </a:rPr>
              <a:t> на кабеле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458200" y="2590800"/>
            <a:ext cx="457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Table 9"/>
          <p:cNvGraphicFramePr>
            <a:graphicFrameLocks noGrp="1"/>
          </p:cNvGraphicFramePr>
          <p:nvPr/>
        </p:nvGraphicFramePr>
        <p:xfrm>
          <a:off x="5562600" y="5638800"/>
          <a:ext cx="3124200" cy="548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25710"/>
                <a:gridCol w="1098490"/>
              </a:tblGrid>
              <a:tr h="231800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КОД МОДЕЛИ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ЦВЕТ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1976">
                <a:tc>
                  <a:txBody>
                    <a:bodyPr/>
                    <a:lstStyle/>
                    <a:p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SGH-2060-KKTI1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7780" marR="177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RED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5181600" y="358914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atin typeface="+mj-lt"/>
              </a:rPr>
              <a:t>Pitch</a:t>
            </a:r>
            <a:endParaRPr lang="en-US" sz="2000" b="1" dirty="0" smtClean="0">
              <a:latin typeface="+mj-lt"/>
            </a:endParaRPr>
          </a:p>
        </p:txBody>
      </p:sp>
      <p:pic>
        <p:nvPicPr>
          <p:cNvPr id="12" name="Рисунок 11" descr="Pitch_11_n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5400"/>
            <a:ext cx="4291724" cy="3733800"/>
          </a:xfrm>
          <a:prstGeom prst="rect">
            <a:avLst/>
          </a:prstGeom>
        </p:spPr>
      </p:pic>
      <p:pic>
        <p:nvPicPr>
          <p:cNvPr id="16" name="Рисунок 15" descr="Pitch_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3048000"/>
            <a:ext cx="2895600" cy="2516693"/>
          </a:xfrm>
          <a:prstGeom prst="rect">
            <a:avLst/>
          </a:prstGeom>
        </p:spPr>
      </p:pic>
      <p:pic>
        <p:nvPicPr>
          <p:cNvPr id="17" name="Рисунок 16" descr="Pitch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48200"/>
            <a:ext cx="4038600" cy="1386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5334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Calibri" pitchFamily="34" charset="0"/>
              </a:rPr>
              <a:t>Игровые клавиатуры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1676400"/>
            <a:ext cx="2428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Quick Fire Rapid</a:t>
            </a:r>
            <a:r>
              <a:rPr lang="ru-RU" sz="2400" b="1" dirty="0" smtClean="0"/>
              <a:t>-</a:t>
            </a:r>
            <a:r>
              <a:rPr lang="en-US" sz="2400" b="1" dirty="0" err="1" smtClean="0"/>
              <a:t>i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4724400"/>
            <a:ext cx="28956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Механика </a:t>
            </a:r>
            <a:r>
              <a:rPr lang="en-US" sz="1600" dirty="0" smtClean="0">
                <a:latin typeface="Calibri" pitchFamily="34" charset="0"/>
              </a:rPr>
              <a:t>Cherry MX Brown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Компактная</a:t>
            </a:r>
            <a:endParaRPr lang="en-US" sz="16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Стрелочный блок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Отключение клавиши </a:t>
            </a:r>
            <a:r>
              <a:rPr lang="en-US" sz="1600" dirty="0" smtClean="0">
                <a:latin typeface="Calibri" pitchFamily="34" charset="0"/>
              </a:rPr>
              <a:t>Win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Полная </a:t>
            </a:r>
            <a:r>
              <a:rPr lang="en-US" sz="1600" dirty="0" smtClean="0">
                <a:latin typeface="Calibri" pitchFamily="34" charset="0"/>
              </a:rPr>
              <a:t>LED-</a:t>
            </a:r>
            <a:r>
              <a:rPr lang="ru-RU" sz="1600" dirty="0" smtClean="0">
                <a:latin typeface="Calibri" pitchFamily="34" charset="0"/>
              </a:rPr>
              <a:t>подсветка, 5 режимов и 5 уровней яркости</a:t>
            </a: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352800" y="1676400"/>
            <a:ext cx="22914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Quick Fire TK</a:t>
            </a:r>
            <a:endParaRPr lang="ru-RU" sz="2400" b="1" dirty="0" smtClean="0"/>
          </a:p>
          <a:p>
            <a:r>
              <a:rPr lang="ru-RU" sz="1600" dirty="0" smtClean="0">
                <a:latin typeface="Calibri" pitchFamily="34" charset="0"/>
              </a:rPr>
              <a:t>Чёрная – клавиши </a:t>
            </a:r>
            <a:r>
              <a:rPr lang="en-US" sz="1600" dirty="0" smtClean="0">
                <a:latin typeface="Calibri" pitchFamily="34" charset="0"/>
              </a:rPr>
              <a:t>RED</a:t>
            </a:r>
          </a:p>
          <a:p>
            <a:r>
              <a:rPr lang="ru-RU" sz="1600" dirty="0" smtClean="0">
                <a:latin typeface="Calibri" pitchFamily="34" charset="0"/>
              </a:rPr>
              <a:t>Белая – клавиши </a:t>
            </a:r>
            <a:r>
              <a:rPr lang="en-US" sz="1600" dirty="0" smtClean="0">
                <a:latin typeface="Calibri" pitchFamily="34" charset="0"/>
              </a:rPr>
              <a:t>Brown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248400" y="1676400"/>
            <a:ext cx="2822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Quick Fire TK Stealth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5" name="Рисунок 24" descr="QuickFireTK_58_transp_600p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590800"/>
            <a:ext cx="2514600" cy="1575816"/>
          </a:xfrm>
          <a:prstGeom prst="rect">
            <a:avLst/>
          </a:prstGeom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895600" y="4800600"/>
            <a:ext cx="32004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Механика </a:t>
            </a:r>
            <a:r>
              <a:rPr lang="en-US" sz="1600" dirty="0" smtClean="0">
                <a:latin typeface="Calibri" pitchFamily="34" charset="0"/>
              </a:rPr>
              <a:t>Cherry MX Red/Brown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Компактная</a:t>
            </a:r>
            <a:endParaRPr lang="en-US" sz="16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Счётно-стрелочный блок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Полная подсветка </a:t>
            </a:r>
            <a:r>
              <a:rPr lang="ru-RU" sz="1600" dirty="0" smtClean="0">
                <a:latin typeface="Calibri" pitchFamily="34" charset="0"/>
              </a:rPr>
              <a:t>3 режима, 5 яркостей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NKRO </a:t>
            </a:r>
            <a:r>
              <a:rPr lang="ru-RU" sz="1600" dirty="0" smtClean="0">
                <a:latin typeface="Calibri" pitchFamily="34" charset="0"/>
              </a:rPr>
              <a:t>по </a:t>
            </a:r>
            <a:r>
              <a:rPr lang="en-US" sz="1600" dirty="0" smtClean="0">
                <a:latin typeface="Calibri" pitchFamily="34" charset="0"/>
              </a:rPr>
              <a:t>USB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248400" y="4495800"/>
            <a:ext cx="2667000" cy="193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Механика </a:t>
            </a:r>
            <a:r>
              <a:rPr lang="en-US" sz="1600" dirty="0" smtClean="0">
                <a:latin typeface="Calibri" pitchFamily="34" charset="0"/>
              </a:rPr>
              <a:t>Cherry MX Blue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Компактная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/>
              <a:t>Фантомные колпачки клавиш – символы нанесены на  передние грани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Отклик по </a:t>
            </a:r>
            <a:r>
              <a:rPr lang="en-US" sz="1600" dirty="0" smtClean="0">
                <a:latin typeface="Calibri" pitchFamily="34" charset="0"/>
              </a:rPr>
              <a:t>USB 1 </a:t>
            </a:r>
            <a:r>
              <a:rPr lang="ru-RU" sz="1600" dirty="0" smtClean="0">
                <a:latin typeface="Calibri" pitchFamily="34" charset="0"/>
              </a:rPr>
              <a:t>мс</a:t>
            </a:r>
          </a:p>
        </p:txBody>
      </p:sp>
      <p:pic>
        <p:nvPicPr>
          <p:cNvPr id="40" name="Picture 2" descr="C:\Users\Александр\Desktop\Presentations\CM Storm Datasheet\QFTKw.jpg"/>
          <p:cNvPicPr>
            <a:picLocks noChangeAspect="1" noChangeArrowheads="1"/>
          </p:cNvPicPr>
          <p:nvPr/>
        </p:nvPicPr>
        <p:blipFill>
          <a:blip r:embed="rId5" cstate="print"/>
          <a:srcRect l="1358" t="4042" r="2255" b="3691"/>
          <a:stretch>
            <a:fillRect/>
          </a:stretch>
        </p:blipFill>
        <p:spPr bwMode="auto">
          <a:xfrm>
            <a:off x="2971800" y="4038600"/>
            <a:ext cx="1470660" cy="739769"/>
          </a:xfrm>
          <a:prstGeom prst="rect">
            <a:avLst/>
          </a:prstGeom>
          <a:noFill/>
        </p:spPr>
      </p:pic>
      <p:pic>
        <p:nvPicPr>
          <p:cNvPr id="16" name="Рисунок 15" descr="Rapid-i_3_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419350"/>
            <a:ext cx="3048000" cy="2152650"/>
          </a:xfrm>
          <a:prstGeom prst="rect">
            <a:avLst/>
          </a:prstGeom>
        </p:spPr>
      </p:pic>
      <p:pic>
        <p:nvPicPr>
          <p:cNvPr id="17" name="Picture 2" descr="C:\Users\Александр\Desktop\ebooks\product sheet\QFTKS.jpg"/>
          <p:cNvPicPr>
            <a:picLocks noChangeAspect="1" noChangeArrowheads="1"/>
          </p:cNvPicPr>
          <p:nvPr/>
        </p:nvPicPr>
        <p:blipFill>
          <a:blip r:embed="rId7" cstate="print"/>
          <a:srcRect l="18110" t="26607" r="17323" b="27260"/>
          <a:stretch>
            <a:fillRect/>
          </a:stretch>
        </p:blipFill>
        <p:spPr bwMode="auto">
          <a:xfrm>
            <a:off x="5943600" y="2590800"/>
            <a:ext cx="31242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5334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Calibri" pitchFamily="34" charset="0"/>
              </a:rPr>
              <a:t>Игровые клавиатуры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1676400"/>
            <a:ext cx="1849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Quick Fire XT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2400" y="4495800"/>
            <a:ext cx="2667000" cy="22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Механика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Cherry MX Blue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Сверхтонкий корпус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Встроенная стальная пластина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Отключение клавиши </a:t>
            </a:r>
            <a:r>
              <a:rPr lang="en-US" sz="1600" dirty="0" smtClean="0">
                <a:latin typeface="Calibri" pitchFamily="34" charset="0"/>
              </a:rPr>
              <a:t>Win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NKRO </a:t>
            </a:r>
            <a:r>
              <a:rPr lang="ru-RU" sz="1600" dirty="0" smtClean="0">
                <a:latin typeface="Calibri" pitchFamily="34" charset="0"/>
              </a:rPr>
              <a:t>по </a:t>
            </a:r>
            <a:r>
              <a:rPr lang="en-US" sz="1600" dirty="0" smtClean="0">
                <a:latin typeface="Calibri" pitchFamily="34" charset="0"/>
              </a:rPr>
              <a:t>PS/2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Настройка скорости отработки команд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352800" y="1676400"/>
            <a:ext cx="2644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Quick Fire Ultimate</a:t>
            </a:r>
            <a:endParaRPr lang="ru-RU" sz="2400" b="1" dirty="0" smtClean="0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248400" y="1676400"/>
            <a:ext cx="2432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Quick Fire Stealth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895600" y="4572000"/>
            <a:ext cx="3200400" cy="20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Механика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Cherry MX Blue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Обрезиненная поверхность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Встроенная стальная пластина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Полная подсветка </a:t>
            </a:r>
            <a:r>
              <a:rPr lang="ru-RU" sz="1600" dirty="0" smtClean="0">
                <a:latin typeface="Calibri" pitchFamily="34" charset="0"/>
              </a:rPr>
              <a:t>3 режима, 5 яркостей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Отключение клавиши </a:t>
            </a:r>
            <a:r>
              <a:rPr lang="en-US" sz="1600" dirty="0" smtClean="0">
                <a:latin typeface="Calibri" pitchFamily="34" charset="0"/>
              </a:rPr>
              <a:t>Win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NKRO </a:t>
            </a:r>
            <a:r>
              <a:rPr lang="ru-RU" sz="1600" dirty="0" smtClean="0">
                <a:latin typeface="Calibri" pitchFamily="34" charset="0"/>
              </a:rPr>
              <a:t>по </a:t>
            </a:r>
            <a:r>
              <a:rPr lang="en-US" sz="1600" dirty="0" smtClean="0">
                <a:latin typeface="Calibri" pitchFamily="34" charset="0"/>
              </a:rPr>
              <a:t>USB</a:t>
            </a:r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248400" y="4495800"/>
            <a:ext cx="2895600" cy="17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Механика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Cherry MX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Blue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Компактная без цифр. блока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Символы на торцах клавиш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Обрезиненная поверхность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Отключение клавиши </a:t>
            </a:r>
            <a:r>
              <a:rPr lang="en-US" sz="1600" dirty="0" smtClean="0">
                <a:latin typeface="Calibri" pitchFamily="34" charset="0"/>
              </a:rPr>
              <a:t>Win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Настройка скорости повтора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16" name="Picture 2" descr="C:\Users\Александр\Desktop\Presentations\CM Storm Datasheet\QFXT\Photos\JPG\59_1280.jpg"/>
          <p:cNvPicPr>
            <a:picLocks noChangeAspect="1" noChangeArrowheads="1"/>
          </p:cNvPicPr>
          <p:nvPr/>
        </p:nvPicPr>
        <p:blipFill>
          <a:blip r:embed="rId3" cstate="print"/>
          <a:srcRect l="5357" t="13186" r="3571" b="12091"/>
          <a:stretch>
            <a:fillRect/>
          </a:stretch>
        </p:blipFill>
        <p:spPr bwMode="auto">
          <a:xfrm>
            <a:off x="152400" y="2133600"/>
            <a:ext cx="3200400" cy="1066800"/>
          </a:xfrm>
          <a:prstGeom prst="rect">
            <a:avLst/>
          </a:prstGeom>
          <a:noFill/>
        </p:spPr>
      </p:pic>
      <p:pic>
        <p:nvPicPr>
          <p:cNvPr id="17" name="Picture 3" descr="C:\Users\Александр\Desktop\Presentations\CM Storm Datasheet\QFXT\Photos\JPG\76_1280.jpg"/>
          <p:cNvPicPr>
            <a:picLocks noChangeAspect="1" noChangeArrowheads="1"/>
          </p:cNvPicPr>
          <p:nvPr/>
        </p:nvPicPr>
        <p:blipFill>
          <a:blip r:embed="rId4" cstate="print"/>
          <a:srcRect l="12513" t="17388" r="9906" b="13059"/>
          <a:stretch>
            <a:fillRect/>
          </a:stretch>
        </p:blipFill>
        <p:spPr bwMode="auto">
          <a:xfrm>
            <a:off x="457200" y="3429000"/>
            <a:ext cx="1752600" cy="904568"/>
          </a:xfrm>
          <a:prstGeom prst="rect">
            <a:avLst/>
          </a:prstGeom>
          <a:noFill/>
        </p:spPr>
      </p:pic>
      <p:pic>
        <p:nvPicPr>
          <p:cNvPr id="18" name="Picture 2" descr="C:\Users\Александр\Desktop\Presentations\CM Storm Datasheet\QF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276600"/>
            <a:ext cx="3048000" cy="1065389"/>
          </a:xfrm>
          <a:prstGeom prst="rect">
            <a:avLst/>
          </a:prstGeom>
          <a:noFill/>
        </p:spPr>
      </p:pic>
      <p:pic>
        <p:nvPicPr>
          <p:cNvPr id="19" name="Picture 2" descr="C:\Users\Александр\Desktop\Presentations\CM Storm Datasheet\Stealth фото\Photos\PNG\112_1207_1280.png"/>
          <p:cNvPicPr>
            <a:picLocks noChangeAspect="1" noChangeArrowheads="1"/>
          </p:cNvPicPr>
          <p:nvPr/>
        </p:nvPicPr>
        <p:blipFill>
          <a:blip r:embed="rId6" cstate="print"/>
          <a:srcRect l="3420" t="3350" r="3573" b="6323"/>
          <a:stretch>
            <a:fillRect/>
          </a:stretch>
        </p:blipFill>
        <p:spPr bwMode="auto">
          <a:xfrm>
            <a:off x="6248400" y="2286000"/>
            <a:ext cx="2865284" cy="1597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C:\Users\Александр\Desktop\Presentations\CM Storm Datasheet\Devastator фото\Photos\JPG\50.jpg"/>
          <p:cNvPicPr>
            <a:picLocks noChangeAspect="1" noChangeArrowheads="1"/>
          </p:cNvPicPr>
          <p:nvPr/>
        </p:nvPicPr>
        <p:blipFill>
          <a:blip r:embed="rId3" cstate="print"/>
          <a:srcRect l="6502" t="8836" r="7791" b="8351"/>
          <a:stretch>
            <a:fillRect/>
          </a:stretch>
        </p:blipFill>
        <p:spPr bwMode="auto">
          <a:xfrm>
            <a:off x="4343400" y="2971800"/>
            <a:ext cx="1295400" cy="1000991"/>
          </a:xfrm>
          <a:prstGeom prst="rect">
            <a:avLst/>
          </a:prstGeom>
          <a:noFill/>
        </p:spPr>
      </p:pic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5334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Calibri" pitchFamily="34" charset="0"/>
              </a:rPr>
              <a:t>Игровые клавиатуры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1295400"/>
            <a:ext cx="12774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Trigger Z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267200" y="1295400"/>
            <a:ext cx="487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Devastator</a:t>
            </a:r>
            <a:endParaRPr lang="ru-RU" sz="2400" b="1" dirty="0" smtClean="0"/>
          </a:p>
          <a:p>
            <a:r>
              <a:rPr lang="ru-RU" sz="1600" dirty="0" smtClean="0"/>
              <a:t>игровой комплект:</a:t>
            </a:r>
            <a:r>
              <a:rPr lang="en-US" sz="1600" dirty="0" smtClean="0"/>
              <a:t> </a:t>
            </a:r>
            <a:r>
              <a:rPr lang="ru-RU" sz="1600" dirty="0" smtClean="0"/>
              <a:t>клавиатура + мышь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81000" y="4648200"/>
            <a:ext cx="350520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Механика </a:t>
            </a:r>
            <a:r>
              <a:rPr lang="en-US" sz="1600" dirty="0" smtClean="0">
                <a:latin typeface="Calibri" pitchFamily="34" charset="0"/>
              </a:rPr>
              <a:t>Cherry MX Blue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Полная подсветка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Обрезиненная поверхность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6 </a:t>
            </a:r>
            <a:r>
              <a:rPr lang="en-US" sz="1600" dirty="0" smtClean="0">
                <a:latin typeface="Calibri" pitchFamily="34" charset="0"/>
              </a:rPr>
              <a:t>KRO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5 макро-клавиш, память 64 Кбайт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Клавиши мультимедиа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Съёмная подставка для запястий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343400" y="3962400"/>
            <a:ext cx="35052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</a:pPr>
            <a:r>
              <a:rPr lang="ru-RU" sz="1600" b="1" dirty="0" smtClean="0"/>
              <a:t>Мембранная клавиатура</a:t>
            </a:r>
            <a:r>
              <a:rPr lang="en-US" sz="1600" b="1" dirty="0" smtClean="0"/>
              <a:t> MB24</a:t>
            </a:r>
            <a:endParaRPr lang="nl-NL" sz="1600" b="1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Эргономичная низкопрофильная</a:t>
            </a:r>
            <a:endParaRPr lang="nl-NL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Мультимедийные клавиши</a:t>
            </a:r>
            <a:endParaRPr lang="nl-NL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Резиновые накладки</a:t>
            </a:r>
            <a:endParaRPr lang="nl-NL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Голубая подсветка</a:t>
            </a:r>
          </a:p>
          <a:p>
            <a:pPr marL="176213" indent="-176213">
              <a:spcAft>
                <a:spcPts val="300"/>
              </a:spcAft>
            </a:pPr>
            <a:r>
              <a:rPr lang="ru-RU" sz="1600" b="1" dirty="0" smtClean="0"/>
              <a:t>Мышь</a:t>
            </a:r>
            <a:r>
              <a:rPr lang="en-US" sz="1600" b="1" dirty="0" smtClean="0"/>
              <a:t> MS2K</a:t>
            </a:r>
            <a:endParaRPr lang="ru-RU" sz="1600" b="1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Разрешение 800-1600-2000 </a:t>
            </a:r>
            <a:r>
              <a:rPr lang="en-US" sz="1600" dirty="0" smtClean="0"/>
              <a:t>DPI</a:t>
            </a:r>
            <a:endParaRPr lang="ru-RU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Большое колесо прокрутки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Резиновые накладки</a:t>
            </a:r>
          </a:p>
        </p:txBody>
      </p:sp>
      <p:pic>
        <p:nvPicPr>
          <p:cNvPr id="11" name="Рисунок 10" descr="2053w_800x476_96dp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2076733"/>
            <a:ext cx="3809524" cy="2266667"/>
          </a:xfrm>
          <a:prstGeom prst="rect">
            <a:avLst/>
          </a:prstGeom>
        </p:spPr>
      </p:pic>
      <p:pic>
        <p:nvPicPr>
          <p:cNvPr id="13" name="Рисунок 12" descr="訊凱_30wm.jpg"/>
          <p:cNvPicPr>
            <a:picLocks noChangeAspect="1"/>
          </p:cNvPicPr>
          <p:nvPr/>
        </p:nvPicPr>
        <p:blipFill>
          <a:blip r:embed="rId5" cstate="print"/>
          <a:srcRect l="4463" r="6287"/>
          <a:stretch>
            <a:fillRect/>
          </a:stretch>
        </p:blipFill>
        <p:spPr>
          <a:xfrm>
            <a:off x="259080" y="1752600"/>
            <a:ext cx="347472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457200"/>
            <a:ext cx="5181600" cy="117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ru-RU" sz="4000" b="1" dirty="0" smtClean="0">
                <a:latin typeface="Calibri" pitchFamily="34" charset="0"/>
              </a:rPr>
              <a:t>Игровые лазерные мыши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4482" y="1524000"/>
            <a:ext cx="908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Mizar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798428" y="1524000"/>
            <a:ext cx="11169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Inferno</a:t>
            </a:r>
            <a:endParaRPr lang="ru-RU" sz="2400" b="1" dirty="0" smtClean="0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4089499"/>
            <a:ext cx="3124200" cy="250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200–8200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</a:rPr>
              <a:t>DPI</a:t>
            </a: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7 </a:t>
            </a:r>
            <a:r>
              <a:rPr lang="ru-RU" sz="1600" dirty="0" smtClean="0">
                <a:latin typeface="Calibri" pitchFamily="34" charset="0"/>
              </a:rPr>
              <a:t>программируемых кнопок 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128 </a:t>
            </a:r>
            <a:r>
              <a:rPr lang="ru-RU" sz="1600" dirty="0" smtClean="0">
                <a:latin typeface="Calibri" pitchFamily="34" charset="0"/>
              </a:rPr>
              <a:t>Кбайт памяти для макросов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Поддержка макросов и сценариев</a:t>
            </a:r>
            <a:endParaRPr lang="en-US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Многоцветная подсветка логотипа</a:t>
            </a:r>
          </a:p>
          <a:p>
            <a:pPr marL="176213" indent="-176213">
              <a:spcAft>
                <a:spcPts val="300"/>
              </a:spcAft>
              <a:buFont typeface="Arial" charset="0"/>
              <a:buChar char="•"/>
            </a:pPr>
            <a:r>
              <a:rPr lang="ru-RU" sz="1600" dirty="0" smtClean="0">
                <a:latin typeface="Calibri" pitchFamily="34" charset="0"/>
              </a:rPr>
              <a:t>Скорость до 150 </a:t>
            </a:r>
            <a:r>
              <a:rPr lang="en-US" sz="1600" dirty="0" smtClean="0">
                <a:latin typeface="Calibri" pitchFamily="34" charset="0"/>
              </a:rPr>
              <a:t>IPS – 3</a:t>
            </a:r>
            <a:r>
              <a:rPr lang="ru-RU" sz="1600" dirty="0" smtClean="0">
                <a:latin typeface="Calibri" pitchFamily="34" charset="0"/>
              </a:rPr>
              <a:t>0</a:t>
            </a:r>
            <a:r>
              <a:rPr lang="en-US" sz="1600" dirty="0" smtClean="0">
                <a:latin typeface="Calibri" pitchFamily="34" charset="0"/>
              </a:rPr>
              <a:t>g</a:t>
            </a:r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715000" y="3810000"/>
            <a:ext cx="3505200" cy="2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Разрешение </a:t>
            </a:r>
            <a:r>
              <a:rPr lang="en-US" sz="1600" dirty="0" smtClean="0"/>
              <a:t>4000 DPI</a:t>
            </a:r>
            <a:endParaRPr lang="ru-RU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128 </a:t>
            </a:r>
            <a:r>
              <a:rPr lang="ru-RU" sz="1600" dirty="0" smtClean="0">
                <a:latin typeface="Calibri" pitchFamily="34" charset="0"/>
              </a:rPr>
              <a:t>Кбайт памяти для </a:t>
            </a:r>
            <a:r>
              <a:rPr lang="ru-RU" sz="1600" dirty="0" smtClean="0"/>
              <a:t>макросов и сценариев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11 кнопок, 9 программируемых кнопок</a:t>
            </a:r>
            <a:endParaRPr lang="en-US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Кнопки </a:t>
            </a:r>
            <a:r>
              <a:rPr lang="en-US" sz="1600" i="1" dirty="0" smtClean="0">
                <a:latin typeface="Calibri" pitchFamily="34" charset="0"/>
              </a:rPr>
              <a:t>Rapid Fire Tactical </a:t>
            </a:r>
            <a:r>
              <a:rPr lang="ru-RU" sz="1600" i="1" dirty="0" smtClean="0">
                <a:latin typeface="Calibri" pitchFamily="34" charset="0"/>
              </a:rPr>
              <a:t> / </a:t>
            </a:r>
            <a:r>
              <a:rPr lang="en-US" sz="1600" i="1" dirty="0" err="1" smtClean="0">
                <a:latin typeface="Calibri" pitchFamily="34" charset="0"/>
              </a:rPr>
              <a:t>MacroPro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ru-RU" sz="1600" i="1" dirty="0" smtClean="0">
                <a:latin typeface="Calibri" pitchFamily="34" charset="0"/>
              </a:rPr>
              <a:t>/ </a:t>
            </a:r>
            <a:r>
              <a:rPr lang="en-US" sz="1600" i="1" dirty="0" smtClean="0"/>
              <a:t>Tactics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Высота отрыва 2 мм</a:t>
            </a:r>
            <a:endParaRPr lang="ru-RU" sz="1600" dirty="0" smtClean="0">
              <a:solidFill>
                <a:srgbClr val="C00000"/>
              </a:solidFill>
            </a:endParaRP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Раздельная регулировка разрешения по осям </a:t>
            </a:r>
            <a:r>
              <a:rPr lang="en-US" sz="1600" dirty="0" smtClean="0"/>
              <a:t>X/Y</a:t>
            </a:r>
            <a:endParaRPr lang="ru-RU" sz="1600" dirty="0" smtClean="0"/>
          </a:p>
        </p:txBody>
      </p:sp>
      <p:pic>
        <p:nvPicPr>
          <p:cNvPr id="16" name="Picture 6" descr="http://itc.ua/files/pics/mise.jpg"/>
          <p:cNvPicPr>
            <a:picLocks noChangeAspect="1" noChangeArrowheads="1"/>
          </p:cNvPicPr>
          <p:nvPr/>
        </p:nvPicPr>
        <p:blipFill>
          <a:blip r:embed="rId3" cstate="print"/>
          <a:srcRect t="4688" b="3125"/>
          <a:stretch>
            <a:fillRect/>
          </a:stretch>
        </p:blipFill>
        <p:spPr bwMode="auto">
          <a:xfrm>
            <a:off x="6324600" y="1752600"/>
            <a:ext cx="1409969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Mizar_Top.png"/>
          <p:cNvPicPr>
            <a:picLocks noChangeAspect="1"/>
          </p:cNvPicPr>
          <p:nvPr/>
        </p:nvPicPr>
        <p:blipFill>
          <a:blip r:embed="rId4" cstate="print"/>
          <a:srcRect l="25198" r="16005" b="18256"/>
          <a:stretch>
            <a:fillRect/>
          </a:stretch>
        </p:blipFill>
        <p:spPr>
          <a:xfrm>
            <a:off x="989556" y="304800"/>
            <a:ext cx="1753644" cy="36576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91898" y="1524000"/>
            <a:ext cx="962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Havoc</a:t>
            </a:r>
            <a:endParaRPr lang="ru-RU" sz="2400" b="1" dirty="0" smtClean="0"/>
          </a:p>
        </p:txBody>
      </p:sp>
      <p:pic>
        <p:nvPicPr>
          <p:cNvPr id="19" name="Picture 2" descr="C:\Users\Александр\Desktop\Presentations\CM Storm Datasheet\havoc.png"/>
          <p:cNvPicPr>
            <a:picLocks noChangeAspect="1" noChangeArrowheads="1"/>
          </p:cNvPicPr>
          <p:nvPr/>
        </p:nvPicPr>
        <p:blipFill>
          <a:blip r:embed="rId5" cstate="print"/>
          <a:srcRect r="6683"/>
          <a:stretch>
            <a:fillRect/>
          </a:stretch>
        </p:blipFill>
        <p:spPr bwMode="auto">
          <a:xfrm>
            <a:off x="2743200" y="2133600"/>
            <a:ext cx="2743200" cy="1600200"/>
          </a:xfrm>
          <a:prstGeom prst="rect">
            <a:avLst/>
          </a:prstGeom>
          <a:noFill/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43200" y="4089499"/>
            <a:ext cx="31242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Настраиваемое разрешение </a:t>
            </a:r>
            <a:r>
              <a:rPr lang="ru-RU" sz="1600" b="1" dirty="0" smtClean="0"/>
              <a:t>от </a:t>
            </a:r>
            <a:r>
              <a:rPr lang="en-US" sz="1600" b="1" dirty="0" smtClean="0"/>
              <a:t>1</a:t>
            </a:r>
            <a:r>
              <a:rPr lang="ru-RU" sz="1600" b="1" dirty="0" smtClean="0"/>
              <a:t>00 до </a:t>
            </a:r>
            <a:r>
              <a:rPr lang="en-US" sz="1600" b="1" dirty="0" smtClean="0"/>
              <a:t>82</a:t>
            </a:r>
            <a:r>
              <a:rPr lang="ru-RU" sz="1600" b="1" dirty="0" smtClean="0"/>
              <a:t>00 DPI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err="1" smtClean="0"/>
              <a:t>Микровыключатели</a:t>
            </a:r>
            <a:r>
              <a:rPr lang="ru-RU" sz="1600" dirty="0" smtClean="0"/>
              <a:t> OMRON </a:t>
            </a:r>
            <a:r>
              <a:rPr lang="en-US" sz="1600" dirty="0" smtClean="0"/>
              <a:t>– </a:t>
            </a:r>
            <a:r>
              <a:rPr lang="ru-RU" sz="1600" b="1" dirty="0" smtClean="0"/>
              <a:t>5 и более млн. кликов 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8 </a:t>
            </a:r>
            <a:r>
              <a:rPr lang="ru-RU" sz="1600" dirty="0" smtClean="0"/>
              <a:t>программируемых кнопок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Встроенная память </a:t>
            </a:r>
            <a:r>
              <a:rPr lang="en-US" sz="1600" dirty="0" smtClean="0">
                <a:latin typeface="Calibri" pitchFamily="34" charset="0"/>
              </a:rPr>
              <a:t>128 </a:t>
            </a:r>
            <a:r>
              <a:rPr lang="ru-RU" sz="1600" dirty="0" smtClean="0">
                <a:latin typeface="Calibri" pitchFamily="34" charset="0"/>
              </a:rPr>
              <a:t>Кбайт</a:t>
            </a:r>
            <a:endParaRPr lang="ru-RU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Запись 5 профилей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Резиновое покрытие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Гибкий и прочный кабель 1</a:t>
            </a:r>
            <a:r>
              <a:rPr lang="en-US" sz="1600" dirty="0" smtClean="0"/>
              <a:t>,</a:t>
            </a:r>
            <a:r>
              <a:rPr lang="ru-RU" sz="1600" dirty="0" smtClean="0"/>
              <a:t>8 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Box 8"/>
          <p:cNvSpPr txBox="1">
            <a:spLocks noChangeArrowheads="1"/>
          </p:cNvSpPr>
          <p:nvPr/>
        </p:nvSpPr>
        <p:spPr bwMode="auto">
          <a:xfrm>
            <a:off x="3407229" y="3352800"/>
            <a:ext cx="5715000" cy="17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Full</a:t>
            </a:r>
            <a:r>
              <a:rPr lang="ru-RU" sz="1600" dirty="0" smtClean="0">
                <a:latin typeface="Calibri" pitchFamily="34" charset="0"/>
              </a:rPr>
              <a:t> </a:t>
            </a:r>
            <a:r>
              <a:rPr lang="ru-RU" sz="1600" dirty="0" err="1" smtClean="0">
                <a:latin typeface="Calibri" pitchFamily="34" charset="0"/>
              </a:rPr>
              <a:t>Tower</a:t>
            </a:r>
            <a:r>
              <a:rPr lang="ru-RU" sz="1600" dirty="0" smtClean="0">
                <a:latin typeface="Calibri" pitchFamily="34" charset="0"/>
              </a:rPr>
              <a:t> 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Выполнен из алюминия стали и пластика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Улучшенная поддержка жидкостного охлаждения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Поддержка до 8 вентиляторов 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800080"/>
                </a:solidFill>
                <a:latin typeface="Calibri" pitchFamily="34" charset="0"/>
              </a:rPr>
              <a:t>8</a:t>
            </a:r>
            <a:r>
              <a:rPr lang="ru-RU" sz="1600" dirty="0" smtClean="0">
                <a:solidFill>
                  <a:srgbClr val="800080"/>
                </a:solidFill>
                <a:latin typeface="Calibri" pitchFamily="34" charset="0"/>
              </a:rPr>
              <a:t> отсеков 3,5“</a:t>
            </a:r>
            <a:r>
              <a:rPr lang="en-US" sz="1600" dirty="0" smtClean="0">
                <a:solidFill>
                  <a:srgbClr val="800080"/>
                </a:solidFill>
                <a:latin typeface="Calibri" pitchFamily="34" charset="0"/>
              </a:rPr>
              <a:t> HDD</a:t>
            </a:r>
            <a:r>
              <a:rPr lang="ru-RU" sz="1600" dirty="0" smtClean="0">
                <a:latin typeface="Calibri" pitchFamily="34" charset="0"/>
              </a:rPr>
              <a:t>, </a:t>
            </a:r>
            <a:r>
              <a:rPr lang="ru-RU" sz="1600" dirty="0" smtClean="0">
                <a:solidFill>
                  <a:srgbClr val="800080"/>
                </a:solidFill>
                <a:latin typeface="Calibri" pitchFamily="34" charset="0"/>
              </a:rPr>
              <a:t>1</a:t>
            </a:r>
            <a:r>
              <a:rPr lang="en-US" sz="1600" dirty="0" smtClean="0">
                <a:solidFill>
                  <a:srgbClr val="800080"/>
                </a:solidFill>
                <a:latin typeface="Calibri" pitchFamily="34" charset="0"/>
              </a:rPr>
              <a:t>8</a:t>
            </a:r>
            <a:r>
              <a:rPr lang="ru-RU" sz="1600" dirty="0" smtClean="0">
                <a:solidFill>
                  <a:srgbClr val="800080"/>
                </a:solidFill>
                <a:latin typeface="Calibri" pitchFamily="34" charset="0"/>
              </a:rPr>
              <a:t> отсеков 2,5" </a:t>
            </a:r>
            <a:r>
              <a:rPr lang="en-US" sz="1600" dirty="0" smtClean="0">
                <a:solidFill>
                  <a:srgbClr val="800080"/>
                </a:solidFill>
                <a:latin typeface="Calibri" pitchFamily="34" charset="0"/>
              </a:rPr>
              <a:t>SSD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(</a:t>
            </a:r>
            <a:r>
              <a:rPr lang="en-US" sz="1600" dirty="0" smtClean="0">
                <a:latin typeface="Calibri" pitchFamily="34" charset="0"/>
              </a:rPr>
              <a:t>16</a:t>
            </a:r>
            <a:r>
              <a:rPr lang="ru-RU" sz="1600" dirty="0" smtClean="0">
                <a:latin typeface="Calibri" pitchFamily="34" charset="0"/>
              </a:rPr>
              <a:t> конвертированы из отсеков 3,5»)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00200" y="76200"/>
            <a:ext cx="6858000" cy="1143000"/>
          </a:xfrm>
        </p:spPr>
        <p:txBody>
          <a:bodyPr/>
          <a:lstStyle/>
          <a:p>
            <a:r>
              <a:rPr lang="en-US" dirty="0" smtClean="0"/>
              <a:t>Cosmos SE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990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COS-5000-KKN1</a:t>
            </a:r>
            <a:endParaRPr lang="en-US" dirty="0" smtClean="0">
              <a:latin typeface="Calibri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7543800" y="152400"/>
            <a:ext cx="1600200" cy="1600200"/>
            <a:chOff x="7543800" y="304800"/>
            <a:chExt cx="1600200" cy="1600200"/>
          </a:xfrm>
        </p:grpSpPr>
        <p:sp>
          <p:nvSpPr>
            <p:cNvPr id="13" name="32-конечная звезда 12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80008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 rot="20476492">
              <a:off x="7638483" y="856362"/>
              <a:ext cx="1384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Новинка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圖片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3200400" cy="484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8305" t="10271" r="25593" b="3047"/>
          <a:stretch>
            <a:fillRect/>
          </a:stretch>
        </p:blipFill>
        <p:spPr bwMode="auto">
          <a:xfrm>
            <a:off x="990600" y="1828800"/>
            <a:ext cx="1565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457200"/>
            <a:ext cx="5181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ru-RU" sz="4000" b="1" dirty="0" smtClean="0">
                <a:latin typeface="Calibri" pitchFamily="34" charset="0"/>
              </a:rPr>
              <a:t>Игровые оптические мыши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1524000"/>
            <a:ext cx="10487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Xornet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244698" y="1524000"/>
            <a:ext cx="8468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Alcor</a:t>
            </a:r>
            <a:endParaRPr lang="ru-RU" sz="2400" b="1" dirty="0" smtClean="0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4089499"/>
            <a:ext cx="3048000" cy="257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Сенсор 2</a:t>
            </a:r>
            <a:r>
              <a:rPr lang="en-US" sz="1600" dirty="0" smtClean="0"/>
              <a:t>000 DPI </a:t>
            </a:r>
            <a:r>
              <a:rPr lang="ru-RU" sz="1600" dirty="0" smtClean="0"/>
              <a:t>с </a:t>
            </a:r>
            <a:r>
              <a:rPr lang="ru-RU" sz="1600" dirty="0" err="1" smtClean="0"/>
              <a:t>Anti-Drift</a:t>
            </a:r>
            <a:endParaRPr lang="ru-RU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err="1" smtClean="0"/>
              <a:t>Микровыключатели</a:t>
            </a:r>
            <a:r>
              <a:rPr lang="ru-RU" sz="1600" dirty="0" smtClean="0"/>
              <a:t> OMRON </a:t>
            </a:r>
            <a:r>
              <a:rPr lang="en-US" sz="1600" dirty="0" smtClean="0"/>
              <a:t>– </a:t>
            </a:r>
            <a:r>
              <a:rPr lang="ru-RU" sz="1600" b="1" dirty="0" smtClean="0"/>
              <a:t>5 и более млн. кликов 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500-1000-2000 DPI на лету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Резиновые накладки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Эргономика правой руки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Скорость до 160 </a:t>
            </a:r>
            <a:r>
              <a:rPr lang="en-US" sz="1600" dirty="0" smtClean="0">
                <a:latin typeface="Calibri" pitchFamily="34" charset="0"/>
              </a:rPr>
              <a:t>IPS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Ускорение до 23</a:t>
            </a:r>
            <a:r>
              <a:rPr lang="en-US" sz="1600" dirty="0" smtClean="0">
                <a:latin typeface="Calibri" pitchFamily="34" charset="0"/>
              </a:rPr>
              <a:t>G</a:t>
            </a:r>
            <a:endParaRPr lang="ru-RU" sz="1600" dirty="0" smtClean="0">
              <a:latin typeface="Calibri" pitchFamily="34" charset="0"/>
            </a:endParaRP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Кабель 2 м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8000" t="8667" r="9000"/>
          <a:stretch>
            <a:fillRect/>
          </a:stretch>
        </p:blipFill>
        <p:spPr bwMode="auto">
          <a:xfrm>
            <a:off x="3048000" y="2133600"/>
            <a:ext cx="2057400" cy="169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Александр\Desktop\Presentations\CM Storm Datasheet\reconW_1024.jpg"/>
          <p:cNvPicPr>
            <a:picLocks noChangeAspect="1" noChangeArrowheads="1"/>
          </p:cNvPicPr>
          <p:nvPr/>
        </p:nvPicPr>
        <p:blipFill>
          <a:blip r:embed="rId5" cstate="print"/>
          <a:srcRect l="24844" t="27231" r="19997" b="19447"/>
          <a:stretch>
            <a:fillRect/>
          </a:stretch>
        </p:blipFill>
        <p:spPr bwMode="auto">
          <a:xfrm>
            <a:off x="4495801" y="3352800"/>
            <a:ext cx="1300284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48000" y="1524000"/>
            <a:ext cx="9657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Recon</a:t>
            </a:r>
            <a:endParaRPr lang="ru-RU" sz="2400" b="1" dirty="0" smtClean="0"/>
          </a:p>
          <a:p>
            <a:r>
              <a:rPr lang="ru-RU" sz="1600" dirty="0" smtClean="0">
                <a:latin typeface="Calibri" pitchFamily="34" charset="0"/>
              </a:rPr>
              <a:t>чёрная</a:t>
            </a:r>
          </a:p>
          <a:p>
            <a:r>
              <a:rPr lang="ru-RU" sz="1600" dirty="0" smtClean="0">
                <a:latin typeface="Calibri" pitchFamily="34" charset="0"/>
              </a:rPr>
              <a:t>белая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971800" y="4089499"/>
            <a:ext cx="30480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Настраиваемое разрешение </a:t>
            </a:r>
            <a:r>
              <a:rPr lang="ru-RU" sz="1600" b="1" dirty="0" smtClean="0"/>
              <a:t>от 800 до 4000 DPI 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err="1" smtClean="0"/>
              <a:t>Микровыключатели</a:t>
            </a:r>
            <a:r>
              <a:rPr lang="ru-RU" sz="1600" dirty="0" smtClean="0"/>
              <a:t> OMRON </a:t>
            </a:r>
            <a:r>
              <a:rPr lang="en-US" sz="1600" dirty="0" smtClean="0"/>
              <a:t>– </a:t>
            </a:r>
            <a:r>
              <a:rPr lang="ru-RU" sz="1600" b="1" dirty="0" smtClean="0"/>
              <a:t>5 и более млн. кликов 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Смена </a:t>
            </a:r>
            <a:r>
              <a:rPr lang="en-US" sz="1600" dirty="0" smtClean="0"/>
              <a:t>DPI</a:t>
            </a:r>
            <a:r>
              <a:rPr lang="ru-RU" sz="1600" dirty="0" smtClean="0"/>
              <a:t>, LOD и USB на лету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Ускорение до 20</a:t>
            </a:r>
            <a:r>
              <a:rPr lang="en-US" sz="1600" dirty="0" smtClean="0"/>
              <a:t> </a:t>
            </a:r>
            <a:r>
              <a:rPr lang="ru-RU" sz="1600" dirty="0" smtClean="0"/>
              <a:t>G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Эргономика обеих рук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Тефлоновые вставки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Многоцветная подсветка</a:t>
            </a:r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019800" y="4089499"/>
            <a:ext cx="3124200" cy="22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Разрешение </a:t>
            </a:r>
            <a:r>
              <a:rPr lang="ru-RU" sz="1600" b="1" dirty="0" smtClean="0"/>
              <a:t>до </a:t>
            </a:r>
            <a:r>
              <a:rPr lang="en-US" sz="1600" b="1" dirty="0" smtClean="0"/>
              <a:t>40</a:t>
            </a:r>
            <a:r>
              <a:rPr lang="ru-RU" sz="1600" b="1" dirty="0" smtClean="0"/>
              <a:t>00 DPI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Поддержка макросов и сценариев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7 кнопок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Встроенная память </a:t>
            </a:r>
            <a:r>
              <a:rPr lang="en-US" sz="1600" dirty="0" smtClean="0">
                <a:latin typeface="Calibri" pitchFamily="34" charset="0"/>
              </a:rPr>
              <a:t>128 </a:t>
            </a:r>
            <a:r>
              <a:rPr lang="ru-RU" sz="1600" dirty="0" smtClean="0">
                <a:latin typeface="Calibri" pitchFamily="34" charset="0"/>
              </a:rPr>
              <a:t>Кбайт</a:t>
            </a:r>
            <a:endParaRPr lang="ru-RU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Переключатели </a:t>
            </a:r>
            <a:r>
              <a:rPr lang="en-US" sz="1600" dirty="0" smtClean="0"/>
              <a:t>OMRON</a:t>
            </a:r>
            <a:endParaRPr lang="ru-RU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Армированные резиновые накладки</a:t>
            </a:r>
          </a:p>
        </p:txBody>
      </p:sp>
      <p:pic>
        <p:nvPicPr>
          <p:cNvPr id="13" name="Рисунок 12" descr="Alcor_Front_Right.png"/>
          <p:cNvPicPr>
            <a:picLocks noChangeAspect="1"/>
          </p:cNvPicPr>
          <p:nvPr/>
        </p:nvPicPr>
        <p:blipFill>
          <a:blip r:embed="rId6" cstate="print"/>
          <a:srcRect l="6618" r="10662"/>
          <a:stretch>
            <a:fillRect/>
          </a:stretch>
        </p:blipFill>
        <p:spPr>
          <a:xfrm>
            <a:off x="5943600" y="1828800"/>
            <a:ext cx="3124200" cy="2124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ulse-R_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928282"/>
            <a:ext cx="2590800" cy="2548717"/>
          </a:xfrm>
          <a:prstGeom prst="rect">
            <a:avLst/>
          </a:prstGeom>
        </p:spPr>
      </p:pic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3810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Calibri" pitchFamily="34" charset="0"/>
              </a:rPr>
              <a:t>Алюминиевая серия</a:t>
            </a:r>
            <a:endParaRPr lang="ru-RU" sz="4000" b="1" dirty="0">
              <a:latin typeface="Calibri" pitchFamily="34" charset="0"/>
            </a:endParaRPr>
          </a:p>
        </p:txBody>
      </p:sp>
      <p:pic>
        <p:nvPicPr>
          <p:cNvPr id="5" name="Рисунок 4" descr="image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371600"/>
            <a:ext cx="3514725" cy="226695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228600" y="762000"/>
            <a:ext cx="1600200" cy="1600200"/>
            <a:chOff x="7772400" y="304800"/>
            <a:chExt cx="1600200" cy="1600200"/>
          </a:xfrm>
        </p:grpSpPr>
        <p:sp>
          <p:nvSpPr>
            <p:cNvPr id="9" name="32-конечная звезда 8"/>
            <p:cNvSpPr/>
            <p:nvPr/>
          </p:nvSpPr>
          <p:spPr>
            <a:xfrm>
              <a:off x="7772400" y="304800"/>
              <a:ext cx="1600200" cy="1600200"/>
            </a:xfrm>
            <a:prstGeom prst="star32">
              <a:avLst/>
            </a:prstGeom>
            <a:solidFill>
              <a:srgbClr val="FF000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 rot="20476492">
              <a:off x="7986398" y="866023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ITC Bookman Demi" pitchFamily="18" charset="0"/>
                </a:rPr>
                <a:t>NEW</a:t>
              </a:r>
              <a:endParaRPr lang="ru-RU" sz="3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554324" y="1066800"/>
            <a:ext cx="9414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MESH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133600" y="3505200"/>
            <a:ext cx="10906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Reaper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94153" y="3505200"/>
            <a:ext cx="11352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Pulse-R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16" name="Рисунок 15" descr="(null)1009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3886200"/>
            <a:ext cx="1239012" cy="269350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400800" y="4011890"/>
            <a:ext cx="2743200" cy="223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Комфортные </a:t>
            </a:r>
            <a:r>
              <a:rPr lang="ru-RU" sz="1400" dirty="0" smtClean="0"/>
              <a:t>амбушюры с подавлением шума</a:t>
            </a:r>
            <a:endParaRPr lang="ru-RU" sz="1400" dirty="0" smtClean="0">
              <a:latin typeface="Calibri" pitchFamily="34" charset="0"/>
            </a:endParaRP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Съёмные алюминиевые панели</a:t>
            </a: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Выносной пульт управления</a:t>
            </a: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Съёмный держатель микрофона</a:t>
            </a: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Стильная белая подсветка наушников и микрофона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00" y="3935611"/>
            <a:ext cx="2819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Прорезиненное покрытие с алюминиевой накладкой</a:t>
            </a:r>
            <a:endParaRPr lang="en-US" sz="1400" dirty="0" smtClean="0">
              <a:latin typeface="Calibri" pitchFamily="34" charset="0"/>
            </a:endParaRP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Разрешение 200–8200 </a:t>
            </a:r>
            <a:r>
              <a:rPr lang="en-US" sz="1400" dirty="0" smtClean="0">
                <a:latin typeface="Calibri" pitchFamily="34" charset="0"/>
              </a:rPr>
              <a:t>DPI</a:t>
            </a:r>
            <a:r>
              <a:rPr lang="ru-RU" sz="1400" dirty="0" smtClean="0">
                <a:latin typeface="Calibri" pitchFamily="34" charset="0"/>
              </a:rPr>
              <a:t> – лучшее на рынке (сенсор </a:t>
            </a:r>
            <a:r>
              <a:rPr lang="en-US" sz="1400" dirty="0" smtClean="0">
                <a:latin typeface="Calibri" pitchFamily="34" charset="0"/>
              </a:rPr>
              <a:t>AVAGO ADNS-9800)</a:t>
            </a:r>
            <a:endParaRPr lang="ru-RU" sz="1400" dirty="0" smtClean="0">
              <a:latin typeface="Calibri" pitchFamily="34" charset="0"/>
            </a:endParaRP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8 программируемых кнопок</a:t>
            </a: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en-US" sz="1400" dirty="0" smtClean="0">
                <a:latin typeface="Calibri" pitchFamily="34" charset="0"/>
              </a:rPr>
              <a:t>128 </a:t>
            </a:r>
            <a:r>
              <a:rPr lang="ru-RU" sz="1400" dirty="0" smtClean="0">
                <a:latin typeface="Calibri" pitchFamily="34" charset="0"/>
              </a:rPr>
              <a:t>Кбайт памяти</a:t>
            </a:r>
            <a:endParaRPr lang="en-US" sz="1400" dirty="0" smtClean="0">
              <a:latin typeface="Calibri" pitchFamily="34" charset="0"/>
            </a:endParaRP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/>
              <a:t>Частота 1000 Гц с временем отклика 1 мс</a:t>
            </a:r>
            <a:endParaRPr lang="ru-RU" sz="1400" dirty="0" smtClean="0">
              <a:latin typeface="Calibri" pitchFamily="34" charset="0"/>
            </a:endParaRP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Белая подсветка</a:t>
            </a:r>
            <a:endParaRPr lang="en-US" sz="1400" dirty="0" smtClean="0">
              <a:latin typeface="Calibri" pitchFamily="34" charset="0"/>
            </a:endParaRPr>
          </a:p>
          <a:p>
            <a:pPr marL="266700" indent="-2667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Кабель 1,8 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95800" y="1136065"/>
            <a:ext cx="4648200" cy="244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Механические переключатели 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CHERRY MX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BLUE</a:t>
            </a:r>
            <a:endParaRPr lang="ru-RU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В режиме GAME клавиша </a:t>
            </a:r>
            <a:r>
              <a:rPr lang="ru-RU" sz="1400" dirty="0" err="1" smtClean="0">
                <a:latin typeface="Calibri" pitchFamily="34" charset="0"/>
              </a:rPr>
              <a:t>Windows</a:t>
            </a:r>
            <a:r>
              <a:rPr lang="ru-RU" sz="1400" dirty="0" smtClean="0">
                <a:latin typeface="Calibri" pitchFamily="34" charset="0"/>
              </a:rPr>
              <a:t> отключается</a:t>
            </a:r>
          </a:p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Лазерная гравировка клавиш</a:t>
            </a:r>
          </a:p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Предотвращение фантомных срабатываний клавиш</a:t>
            </a:r>
          </a:p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en-US" sz="1400" dirty="0" smtClean="0">
                <a:latin typeface="Calibri" pitchFamily="34" charset="0"/>
              </a:rPr>
              <a:t>64-</a:t>
            </a:r>
            <a:r>
              <a:rPr lang="ru-RU" sz="1400" dirty="0" smtClean="0">
                <a:latin typeface="Calibri" pitchFamily="34" charset="0"/>
              </a:rPr>
              <a:t>KRO в режимах PS/2 и </a:t>
            </a:r>
            <a:r>
              <a:rPr lang="en-US" sz="1400" dirty="0" smtClean="0">
                <a:latin typeface="Calibri" pitchFamily="34" charset="0"/>
              </a:rPr>
              <a:t>USB</a:t>
            </a:r>
            <a:endParaRPr lang="ru-RU" sz="1400" dirty="0" smtClean="0">
              <a:latin typeface="Calibri" pitchFamily="34" charset="0"/>
            </a:endParaRPr>
          </a:p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Время отклика в режиме USB</a:t>
            </a:r>
            <a:r>
              <a:rPr lang="en-US" sz="1400" dirty="0" smtClean="0">
                <a:latin typeface="Calibri" pitchFamily="34" charset="0"/>
              </a:rPr>
              <a:t>:</a:t>
            </a:r>
            <a:r>
              <a:rPr lang="ru-RU" sz="1400" dirty="0" smtClean="0">
                <a:latin typeface="Calibri" pitchFamily="34" charset="0"/>
              </a:rPr>
              <a:t> 1 мс</a:t>
            </a:r>
          </a:p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Клавиши быстрого управления мультимедиа</a:t>
            </a:r>
          </a:p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en-US" sz="1400" dirty="0" smtClean="0">
                <a:latin typeface="Calibri" pitchFamily="34" charset="0"/>
              </a:rPr>
              <a:t>2 USB 3.0 </a:t>
            </a:r>
            <a:r>
              <a:rPr lang="ru-RU" sz="1400" dirty="0" smtClean="0">
                <a:latin typeface="Calibri" pitchFamily="34" charset="0"/>
              </a:rPr>
              <a:t>порта для игровых устройств</a:t>
            </a:r>
          </a:p>
          <a:p>
            <a:pPr marL="177800" indent="-177800">
              <a:spcAft>
                <a:spcPts val="400"/>
              </a:spcAft>
              <a:buFont typeface="Arial" charset="0"/>
              <a:buChar char="•"/>
            </a:pPr>
            <a:r>
              <a:rPr lang="ru-RU" sz="1400" dirty="0" smtClean="0">
                <a:latin typeface="Calibri" pitchFamily="34" charset="0"/>
              </a:rPr>
              <a:t>Съёмный кабель USB </a:t>
            </a:r>
            <a:r>
              <a:rPr lang="en-US" sz="1400" dirty="0" smtClean="0">
                <a:latin typeface="Calibri" pitchFamily="34" charset="0"/>
              </a:rPr>
              <a:t>3.0</a:t>
            </a:r>
            <a:endParaRPr lang="ru-RU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733800" y="457200"/>
            <a:ext cx="5181600" cy="63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ru-RU" sz="4000" b="1" dirty="0" smtClean="0">
                <a:latin typeface="Calibri" pitchFamily="34" charset="0"/>
              </a:rPr>
              <a:t>Игровые коврики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1524000"/>
            <a:ext cx="1409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Speed-RX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244698" y="1524000"/>
            <a:ext cx="15661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С</a:t>
            </a:r>
            <a:r>
              <a:rPr lang="en-US" sz="2400" b="1" dirty="0" err="1" smtClean="0">
                <a:latin typeface="Calibri" pitchFamily="34" charset="0"/>
              </a:rPr>
              <a:t>ontrol</a:t>
            </a:r>
            <a:r>
              <a:rPr lang="en-US" sz="2400" b="1" dirty="0" smtClean="0">
                <a:latin typeface="Calibri" pitchFamily="34" charset="0"/>
              </a:rPr>
              <a:t>-RX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4089499"/>
            <a:ext cx="3048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Для работы на высоких </a:t>
            </a:r>
            <a:r>
              <a:rPr lang="en-US" sz="1600" dirty="0" smtClean="0"/>
              <a:t>DPI</a:t>
            </a:r>
            <a:endParaRPr lang="de-DE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Надёжное сцепление</a:t>
            </a:r>
            <a:endParaRPr lang="ru-RU" sz="1600" b="1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Многослойная конструкция с толстой резиновой основой</a:t>
            </a:r>
            <a:endParaRPr lang="ru-RU" sz="1600" b="1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Микроскопическая синтетическая сетка </a:t>
            </a:r>
            <a:r>
              <a:rPr lang="ru-RU" sz="1600" dirty="0" smtClean="0">
                <a:latin typeface="Calibri" pitchFamily="34" charset="0"/>
              </a:rPr>
              <a:t>точного позиционирования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3 размера: </a:t>
            </a:r>
            <a:r>
              <a:rPr lang="en-US" sz="1600" b="1" dirty="0" smtClean="0">
                <a:latin typeface="Calibri" pitchFamily="34" charset="0"/>
              </a:rPr>
              <a:t>Large, Medium, Small</a:t>
            </a:r>
            <a:endParaRPr lang="ru-RU" sz="1600" dirty="0" smtClean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48000" y="1524000"/>
            <a:ext cx="1436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Power-RX</a:t>
            </a:r>
            <a:endParaRPr lang="ru-RU" sz="2400" b="1" dirty="0" smtClean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971800" y="4089499"/>
            <a:ext cx="2743200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Для работы на любых </a:t>
            </a:r>
            <a:r>
              <a:rPr lang="en-US" sz="1600" dirty="0" smtClean="0"/>
              <a:t>DPI</a:t>
            </a:r>
            <a:endParaRPr lang="de-DE" sz="1600" dirty="0" smtClean="0"/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Долговечный и прочный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Водоотталкивающее покрытие</a:t>
            </a: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/>
              <a:t>Специально обработанные края от расползания</a:t>
            </a:r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943600" y="4089499"/>
            <a:ext cx="3124200" cy="169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ru-RU" sz="1600" dirty="0" smtClean="0"/>
              <a:t>Для работы на низких </a:t>
            </a:r>
            <a:r>
              <a:rPr lang="en-US" sz="1600" dirty="0" smtClean="0"/>
              <a:t>DPI</a:t>
            </a:r>
            <a:endParaRPr lang="de-DE" sz="1600" dirty="0" smtClean="0"/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ru-RU" sz="1600" dirty="0" smtClean="0"/>
              <a:t>Противоскользящая полиуретановая основа</a:t>
            </a:r>
          </a:p>
          <a:p>
            <a:pPr marL="176213" indent="-176213">
              <a:spcAft>
                <a:spcPts val="500"/>
              </a:spcAft>
              <a:buFont typeface="Arial" pitchFamily="34" charset="0"/>
              <a:buChar char="•"/>
            </a:pPr>
            <a:r>
              <a:rPr lang="ru-RU" sz="1600" dirty="0" err="1" smtClean="0"/>
              <a:t>Лайкровая</a:t>
            </a:r>
            <a:r>
              <a:rPr lang="ru-RU" sz="1600" dirty="0" smtClean="0"/>
              <a:t> поверхность </a:t>
            </a:r>
            <a:r>
              <a:rPr lang="ru-RU" sz="1600" dirty="0" smtClean="0">
                <a:latin typeface="Calibri" pitchFamily="34" charset="0"/>
              </a:rPr>
              <a:t>–  точное наведение курсора без малейших усилий</a:t>
            </a:r>
            <a:endParaRPr lang="ru-RU" sz="1600" dirty="0" smtClean="0"/>
          </a:p>
        </p:txBody>
      </p:sp>
      <p:pic>
        <p:nvPicPr>
          <p:cNvPr id="13" name="Picture 2" descr="C:\Users\Александр\Desktop\Presentations\CM Storm Datasheet\speed-rx.jpg"/>
          <p:cNvPicPr>
            <a:picLocks noChangeAspect="1" noChangeArrowheads="1"/>
          </p:cNvPicPr>
          <p:nvPr/>
        </p:nvPicPr>
        <p:blipFill>
          <a:blip r:embed="rId3" cstate="print"/>
          <a:srcRect l="4878" t="6509" r="2439" b="5619"/>
          <a:stretch>
            <a:fillRect/>
          </a:stretch>
        </p:blipFill>
        <p:spPr bwMode="auto">
          <a:xfrm>
            <a:off x="76200" y="1981200"/>
            <a:ext cx="2743200" cy="1949116"/>
          </a:xfrm>
          <a:prstGeom prst="rect">
            <a:avLst/>
          </a:prstGeom>
          <a:noFill/>
        </p:spPr>
      </p:pic>
      <p:pic>
        <p:nvPicPr>
          <p:cNvPr id="16" name="Picture 3" descr="C:\Users\Александр\Desktop\Presentations\CM Storm Datasheet\Power-RX_lef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057401"/>
            <a:ext cx="2438400" cy="1768164"/>
          </a:xfrm>
          <a:prstGeom prst="rect">
            <a:avLst/>
          </a:prstGeom>
          <a:noFill/>
        </p:spPr>
      </p:pic>
      <p:pic>
        <p:nvPicPr>
          <p:cNvPr id="17" name="Picture 2" descr="C:\Users\Александр\Desktop\Presentations\CM Storm Datasheet\control-r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057400"/>
            <a:ext cx="2933205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3733800" y="533400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latin typeface="+mj-lt"/>
              </a:rPr>
              <a:t>Skorpion</a:t>
            </a:r>
            <a:endParaRPr lang="ru-RU" sz="2000" b="1" dirty="0">
              <a:latin typeface="+mj-lt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5638801"/>
            <a:ext cx="2950369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191000" y="1371600"/>
            <a:ext cx="36840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alibri" pitchFamily="34" charset="0"/>
              </a:rPr>
              <a:t>Кронштейн для провода мыши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24400" y="1876723"/>
            <a:ext cx="4191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Приподнимает провод мыши над столом для предотвращения его застревания или захлёстывания</a:t>
            </a:r>
          </a:p>
          <a:p>
            <a:pPr marL="266700" indent="-2667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Способен фиксировать как толстые, так и тонкие кабели</a:t>
            </a:r>
            <a:endParaRPr lang="de-DE" sz="1600" dirty="0" smtClean="0">
              <a:latin typeface="+mn-lt"/>
            </a:endParaRPr>
          </a:p>
          <a:p>
            <a:pPr marL="266700" indent="-2667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Прочные ножки с резиновой накладкой предотвращают  скольжение по столу</a:t>
            </a:r>
          </a:p>
          <a:p>
            <a:pPr marL="266700" indent="-2667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Тяжёлый сердечник придаёт устойчивость</a:t>
            </a:r>
          </a:p>
          <a:p>
            <a:pPr marL="266700" indent="-2667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+mn-lt"/>
              </a:rPr>
              <a:t>Эффектный дизайн</a:t>
            </a:r>
          </a:p>
        </p:txBody>
      </p:sp>
      <p:pic>
        <p:nvPicPr>
          <p:cNvPr id="22" name="Picture 2" descr="C:\Users\Александр\Desktop\Presentations\CM Storm Datasheet\Skorpion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6" descr="CMC_logo_small_368x200_3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55775"/>
            <a:ext cx="51816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Заголовок 1"/>
          <p:cNvSpPr>
            <a:spLocks noGrp="1"/>
          </p:cNvSpPr>
          <p:nvPr>
            <p:ph type="title"/>
          </p:nvPr>
        </p:nvSpPr>
        <p:spPr>
          <a:xfrm>
            <a:off x="2057400" y="109716"/>
            <a:ext cx="5638800" cy="1261884"/>
          </a:xfrm>
        </p:spPr>
        <p:txBody>
          <a:bodyPr>
            <a:spAutoFit/>
          </a:bodyPr>
          <a:lstStyle/>
          <a:p>
            <a:pPr algn="l"/>
            <a:r>
              <a:rPr lang="ru-RU" sz="2400" dirty="0" smtClean="0">
                <a:latin typeface="Arial" charset="0"/>
                <a:ea typeface="PMingLiU" pitchFamily="18" charset="-120"/>
                <a:cs typeface="Arial" charset="0"/>
              </a:rPr>
              <a:t>Центры</a:t>
            </a:r>
            <a:r>
              <a:rPr lang="en-US" sz="2400" dirty="0" smtClean="0">
                <a:latin typeface="Arial" charset="0"/>
                <a:ea typeface="PMingLiU" pitchFamily="18" charset="-120"/>
                <a:cs typeface="Arial" charset="0"/>
              </a:rPr>
              <a:t> Cooler Master</a:t>
            </a:r>
            <a:r>
              <a:rPr lang="en-US" sz="1800" dirty="0" smtClean="0">
                <a:latin typeface="Arial" charset="0"/>
                <a:ea typeface="PMingLiU" pitchFamily="18" charset="-120"/>
                <a:cs typeface="Arial" charset="0"/>
              </a:rPr>
              <a:t/>
            </a:r>
            <a:br>
              <a:rPr lang="en-US" sz="1800" dirty="0" smtClean="0">
                <a:latin typeface="Arial" charset="0"/>
                <a:ea typeface="PMingLiU" pitchFamily="18" charset="-120"/>
                <a:cs typeface="Arial" charset="0"/>
              </a:rPr>
            </a:br>
            <a:r>
              <a:rPr lang="en-US" sz="1800" dirty="0" smtClean="0">
                <a:latin typeface="Arial" charset="0"/>
                <a:ea typeface="PMingLiU" pitchFamily="18" charset="-120"/>
                <a:cs typeface="Arial" charset="0"/>
              </a:rPr>
              <a:t/>
            </a:r>
            <a:br>
              <a:rPr lang="en-US" sz="1800" dirty="0" smtClean="0">
                <a:latin typeface="Arial" charset="0"/>
                <a:ea typeface="PMingLiU" pitchFamily="18" charset="-120"/>
                <a:cs typeface="Arial" charset="0"/>
              </a:rPr>
            </a:br>
            <a:r>
              <a:rPr lang="en-US" sz="1800" dirty="0" smtClean="0">
                <a:latin typeface="Arial" charset="0"/>
                <a:ea typeface="PMingLiU" pitchFamily="18" charset="-120"/>
                <a:cs typeface="Arial" charset="0"/>
              </a:rPr>
              <a:t>(Cooler Master Center – CMC)</a:t>
            </a:r>
            <a:br>
              <a:rPr lang="en-US" sz="1800" dirty="0" smtClean="0">
                <a:latin typeface="Arial" charset="0"/>
                <a:ea typeface="PMingLiU" pitchFamily="18" charset="-120"/>
                <a:cs typeface="Arial" charset="0"/>
              </a:rPr>
            </a:br>
            <a:r>
              <a:rPr lang="ru-RU" sz="1600" dirty="0" err="1" smtClean="0">
                <a:latin typeface="Arial" charset="0"/>
                <a:ea typeface="PMingLiU" pitchFamily="18" charset="-120"/>
                <a:cs typeface="Arial" charset="0"/>
              </a:rPr>
              <a:t>бренд-зоны</a:t>
            </a:r>
            <a:r>
              <a:rPr lang="ru-RU" sz="1600" dirty="0" smtClean="0">
                <a:latin typeface="Arial" charset="0"/>
                <a:ea typeface="PMingLiU" pitchFamily="18" charset="-120"/>
                <a:cs typeface="Arial" charset="0"/>
              </a:rPr>
              <a:t> в магазинах-партнёрах</a:t>
            </a:r>
          </a:p>
        </p:txBody>
      </p:sp>
      <p:pic>
        <p:nvPicPr>
          <p:cNvPr id="119811" name="Picture 2" descr="C:\Users\Дмитрий\Documents\1 Cooler Master\1_Customers\CMC\Shops\F-Center\Shop_Sukhonskaya\IMGP5503_80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5621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 descr="C:\Users\Дмитрий\Documents\1 Cooler Master\1_Customers\CMC\Shops\PIRIT\IMG_1310_40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71625"/>
            <a:ext cx="33528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8"/>
          <p:cNvSpPr txBox="1">
            <a:spLocks/>
          </p:cNvSpPr>
          <p:nvPr/>
        </p:nvSpPr>
        <p:spPr bwMode="auto">
          <a:xfrm>
            <a:off x="228600" y="3733800"/>
            <a:ext cx="411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indent="-363538" eaLnBrk="0" fontAlgn="auto" hangingPunct="0">
              <a:spcBef>
                <a:spcPct val="20000"/>
              </a:spcBef>
              <a:spcAft>
                <a:spcPts val="0"/>
              </a:spcAft>
              <a:buSzPct val="80000"/>
              <a:buFont typeface="Wingdings" pitchFamily="2" charset="2"/>
              <a:buChar char="¤"/>
              <a:defRPr/>
            </a:pPr>
            <a:r>
              <a:rPr lang="ru-RU" sz="1600" kern="0" dirty="0">
                <a:solidFill>
                  <a:srgbClr val="990099"/>
                </a:solidFill>
                <a:latin typeface="+mn-lt"/>
              </a:rPr>
              <a:t>Широкий ассортимент</a:t>
            </a:r>
          </a:p>
        </p:txBody>
      </p:sp>
      <p:sp>
        <p:nvSpPr>
          <p:cNvPr id="12" name="Содержимое 8"/>
          <p:cNvSpPr txBox="1">
            <a:spLocks/>
          </p:cNvSpPr>
          <p:nvPr/>
        </p:nvSpPr>
        <p:spPr bwMode="auto">
          <a:xfrm>
            <a:off x="3810000" y="5791200"/>
            <a:ext cx="5334000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 eaLnBrk="0" fontAlgn="auto" hangingPunct="0">
              <a:spcBef>
                <a:spcPct val="20000"/>
              </a:spcBef>
              <a:spcAft>
                <a:spcPts val="0"/>
              </a:spcAft>
              <a:buSzPct val="80000"/>
              <a:buFont typeface="Wingdings" pitchFamily="2" charset="2"/>
              <a:buChar char="¤"/>
              <a:defRPr/>
            </a:pPr>
            <a:r>
              <a:rPr lang="ru-RU" sz="1600" kern="0" dirty="0" smtClean="0">
                <a:solidFill>
                  <a:srgbClr val="990099"/>
                </a:solidFill>
                <a:latin typeface="+mn-lt"/>
              </a:rPr>
              <a:t>Подготовленные </a:t>
            </a:r>
            <a:r>
              <a:rPr lang="ru-RU" sz="1600" kern="0" dirty="0">
                <a:solidFill>
                  <a:srgbClr val="990099"/>
                </a:solidFill>
                <a:latin typeface="+mn-lt"/>
              </a:rPr>
              <a:t>продавцы</a:t>
            </a:r>
          </a:p>
          <a:p>
            <a:pPr marL="363538" indent="-363538" eaLnBrk="0" fontAlgn="auto" hangingPunct="0">
              <a:spcBef>
                <a:spcPct val="20000"/>
              </a:spcBef>
              <a:spcAft>
                <a:spcPts val="0"/>
              </a:spcAft>
              <a:buSzPct val="80000"/>
              <a:buFont typeface="Wingdings" pitchFamily="2" charset="2"/>
              <a:buChar char="¤"/>
              <a:defRPr/>
            </a:pPr>
            <a:r>
              <a:rPr lang="ru-RU" sz="1600" kern="0" dirty="0" smtClean="0">
                <a:solidFill>
                  <a:srgbClr val="990099"/>
                </a:solidFill>
                <a:latin typeface="+mn-lt"/>
              </a:rPr>
              <a:t>Маркетинговая </a:t>
            </a:r>
            <a:r>
              <a:rPr lang="ru-RU" sz="1600" kern="0" dirty="0">
                <a:solidFill>
                  <a:srgbClr val="990099"/>
                </a:solidFill>
                <a:latin typeface="+mn-lt"/>
              </a:rPr>
              <a:t>поддержка от </a:t>
            </a:r>
            <a:r>
              <a:rPr lang="en-US" sz="1600" kern="0" dirty="0">
                <a:solidFill>
                  <a:srgbClr val="990099"/>
                </a:solidFill>
                <a:latin typeface="+mn-lt"/>
              </a:rPr>
              <a:t>Cooler Master</a:t>
            </a:r>
            <a:endParaRPr lang="ru-RU" sz="1600" kern="0" dirty="0">
              <a:solidFill>
                <a:srgbClr val="990099"/>
              </a:solidFill>
              <a:latin typeface="+mn-lt"/>
            </a:endParaRPr>
          </a:p>
        </p:txBody>
      </p:sp>
      <p:pic>
        <p:nvPicPr>
          <p:cNvPr id="119815" name="Picture 8" descr="C:\Users\Дмитрий\Documents\1 Cooler Master\1_Customers\CMC\GSM\CM_shop-in-shop_GSM_in_Sunrise_cutte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63" y="4114800"/>
            <a:ext cx="32797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Рисунок 9" descr="CMC_logo_300px_trans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52400"/>
            <a:ext cx="2103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 txBox="1">
            <a:spLocks/>
          </p:cNvSpPr>
          <p:nvPr/>
        </p:nvSpPr>
        <p:spPr bwMode="auto">
          <a:xfrm>
            <a:off x="3810000" y="4572000"/>
            <a:ext cx="5334000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 eaLnBrk="0" fontAlgn="auto" hangingPunct="0">
              <a:spcBef>
                <a:spcPct val="20000"/>
              </a:spcBef>
              <a:spcAft>
                <a:spcPts val="0"/>
              </a:spcAft>
              <a:buSzPct val="80000"/>
              <a:buFont typeface="Wingdings" pitchFamily="2" charset="2"/>
              <a:buChar char="¤"/>
              <a:defRPr/>
            </a:pPr>
            <a:r>
              <a:rPr lang="ru-RU" sz="1600" kern="0" dirty="0" smtClean="0">
                <a:solidFill>
                  <a:srgbClr val="990099"/>
                </a:solidFill>
                <a:latin typeface="+mn-lt"/>
              </a:rPr>
              <a:t>Широкий ассортимент</a:t>
            </a:r>
          </a:p>
          <a:p>
            <a:pPr marL="363538" indent="-363538" eaLnBrk="0" fontAlgn="auto" hangingPunct="0">
              <a:spcBef>
                <a:spcPct val="20000"/>
              </a:spcBef>
              <a:spcAft>
                <a:spcPts val="0"/>
              </a:spcAft>
              <a:buSzPct val="80000"/>
              <a:buFont typeface="Wingdings" pitchFamily="2" charset="2"/>
              <a:buChar char="¤"/>
              <a:defRPr/>
            </a:pPr>
            <a:r>
              <a:rPr lang="ru-RU" sz="1600" kern="0" dirty="0" smtClean="0">
                <a:solidFill>
                  <a:srgbClr val="990099"/>
                </a:solidFill>
                <a:latin typeface="+mn-lt"/>
              </a:rPr>
              <a:t>Оформленные полки / сайты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334000" y="5181600"/>
            <a:ext cx="533400" cy="685800"/>
          </a:xfrm>
          <a:prstGeom prst="downArrow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5029200" cy="707886"/>
          </a:xfr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ru-RU" sz="2000" dirty="0" smtClean="0">
                <a:latin typeface="Arial" charset="0"/>
                <a:cs typeface="Arial" charset="0"/>
              </a:rPr>
              <a:t>Широкий ассортимент по каждой продуктовой линейке</a:t>
            </a:r>
          </a:p>
        </p:txBody>
      </p:sp>
      <p:pic>
        <p:nvPicPr>
          <p:cNvPr id="125955" name="Рисунок 5" descr="IMG_03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210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Рисунок 6" descr="IMG_04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905000"/>
            <a:ext cx="2971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Рисунок 8" descr="CMC_logo_300px_trans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52400"/>
            <a:ext cx="2103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486400" cy="52387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dirty="0" smtClean="0">
                <a:latin typeface="+mj-lt"/>
                <a:ea typeface="新細明體" pitchFamily="18" charset="-120"/>
              </a:rPr>
              <a:t>Cooler Master Center</a:t>
            </a:r>
            <a:r>
              <a:rPr lang="ru-RU" sz="3200" dirty="0" smtClean="0">
                <a:latin typeface="+mj-lt"/>
                <a:ea typeface="新細明體" pitchFamily="18" charset="-120"/>
              </a:rPr>
              <a:t> (</a:t>
            </a:r>
            <a:r>
              <a:rPr lang="en-US" sz="3200" dirty="0" smtClean="0">
                <a:latin typeface="+mj-lt"/>
                <a:ea typeface="新細明體" pitchFamily="18" charset="-120"/>
              </a:rPr>
              <a:t>CMC)</a:t>
            </a:r>
            <a:endParaRPr lang="ru-RU" sz="3200" dirty="0" smtClean="0">
              <a:latin typeface="+mj-lt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15" descr="adhesive 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5029200"/>
            <a:ext cx="3048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8" name="圖片 10" descr="Flag-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75" y="2262188"/>
            <a:ext cx="59118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圖片 16" descr="Promotion Kits Ba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350" y="1752600"/>
            <a:ext cx="2254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圖片 12" descr="wobbler card-bran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5" y="5207000"/>
            <a:ext cx="849313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圖片 14" descr="wobbler card-new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95800"/>
            <a:ext cx="7826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16" descr="CM Power Stick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572000"/>
            <a:ext cx="10350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43" descr="Fl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3938" y="2286000"/>
            <a:ext cx="16176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5" name="Рисунок 14" descr="CMC_logo_300px_transp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152400"/>
            <a:ext cx="2103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486400" cy="52387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dirty="0" smtClean="0">
                <a:latin typeface="+mj-lt"/>
                <a:ea typeface="新細明體" pitchFamily="18" charset="-120"/>
              </a:rPr>
              <a:t>Cooler Master Center</a:t>
            </a:r>
            <a:r>
              <a:rPr lang="ru-RU" sz="3200" dirty="0" smtClean="0">
                <a:latin typeface="+mj-lt"/>
                <a:ea typeface="新細明體" pitchFamily="18" charset="-120"/>
              </a:rPr>
              <a:t> (</a:t>
            </a:r>
            <a:r>
              <a:rPr lang="en-US" sz="3200" dirty="0" smtClean="0">
                <a:latin typeface="+mj-lt"/>
                <a:ea typeface="新細明體" pitchFamily="18" charset="-120"/>
              </a:rPr>
              <a:t>CMC)</a:t>
            </a:r>
            <a:endParaRPr lang="ru-RU" sz="3200" dirty="0" smtClean="0">
              <a:latin typeface="+mj-lt"/>
              <a:ea typeface="新細明體" pitchFamily="18" charset="-12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0110"/>
          </a:xfrm>
        </p:spPr>
        <p:txBody>
          <a:bodyPr>
            <a:spAutoFit/>
          </a:bodyPr>
          <a:lstStyle/>
          <a:p>
            <a:pPr>
              <a:buNone/>
            </a:pPr>
            <a:r>
              <a:rPr lang="ru-RU" sz="2000" dirty="0" smtClean="0"/>
              <a:t>Обновляемый набор </a:t>
            </a:r>
            <a:r>
              <a:rPr lang="en-US" sz="2000" dirty="0" smtClean="0"/>
              <a:t>Cooler Master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297363"/>
          </a:xfrm>
        </p:spPr>
        <p:txBody>
          <a:bodyPr/>
          <a:lstStyle/>
          <a:p>
            <a:r>
              <a:rPr lang="ru-RU" dirty="0" smtClean="0">
                <a:latin typeface="Arial" charset="0"/>
                <a:cs typeface="Arial" charset="0"/>
              </a:rPr>
              <a:t>Примеры оформления и ассортимента</a:t>
            </a:r>
            <a:endParaRPr lang="fr-FR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5750" y="2357438"/>
            <a:ext cx="8572500" cy="37861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32100" name="Picture 2" descr="C:\Users\Дмитрий\Documents\1 Cooler Master\1_Customers\CMC\Shops\PIRIT\IMG_1305_40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2200"/>
            <a:ext cx="34242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3" descr="C:\Users\Дмитрий\Documents\1 Cooler Master\1_Customers\CMC\Shops\PIRIT\IMG_1308_400p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895600"/>
            <a:ext cx="368141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4" descr="C:\Users\Дмитрий\Documents\1 Cooler Master\1_Customers\CMC\Shops\PIRIT\IMG_1310_400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759200"/>
            <a:ext cx="36068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3" name="Рисунок 10" descr="CMC_logo_300px_trans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152400"/>
            <a:ext cx="2103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486400" cy="52387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dirty="0" smtClean="0">
                <a:latin typeface="+mj-lt"/>
                <a:ea typeface="新細明體" pitchFamily="18" charset="-120"/>
              </a:rPr>
              <a:t>Cooler Master Center</a:t>
            </a:r>
            <a:r>
              <a:rPr lang="ru-RU" sz="3200" dirty="0" smtClean="0">
                <a:latin typeface="+mj-lt"/>
                <a:ea typeface="新細明體" pitchFamily="18" charset="-120"/>
              </a:rPr>
              <a:t> (</a:t>
            </a:r>
            <a:r>
              <a:rPr lang="en-US" sz="3200" dirty="0" smtClean="0">
                <a:latin typeface="+mj-lt"/>
                <a:ea typeface="新細明體" pitchFamily="18" charset="-120"/>
              </a:rPr>
              <a:t>CMC)</a:t>
            </a:r>
            <a:endParaRPr lang="ru-RU" sz="3200" dirty="0" smtClean="0">
              <a:latin typeface="+mj-lt"/>
              <a:ea typeface="新細明體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85750" y="2357438"/>
            <a:ext cx="8572500" cy="37861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33124" name="Picture 3" descr="C:\Users\Дмитрий\Documents\1 Cooler Master\1_Customers\CMC\Shops\F-Center\Shop_Sukhonskaya\IMGP5515_80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7432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4" descr="C:\Users\Дмитрий\Documents\1 Cooler Master\1_Customers\CMC\Shops\F-Center\Shop_Sukhonskaya\IMGP5506_800p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486150"/>
            <a:ext cx="3530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2" descr="C:\Users\Дмитрий\Documents\1 Cooler Master\1_Customers\CMC\Shops\F-Center\Shop_Sukhonskaya\IMGP5503_800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362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Рисунок 10" descr="CMC_logo_300px_trans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152400"/>
            <a:ext cx="2103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486400" cy="52387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dirty="0" smtClean="0">
                <a:latin typeface="+mj-lt"/>
                <a:ea typeface="新細明體" pitchFamily="18" charset="-120"/>
              </a:rPr>
              <a:t>Cooler Master Center</a:t>
            </a:r>
            <a:r>
              <a:rPr lang="ru-RU" sz="3200" dirty="0" smtClean="0">
                <a:latin typeface="+mj-lt"/>
                <a:ea typeface="新細明體" pitchFamily="18" charset="-120"/>
              </a:rPr>
              <a:t> (</a:t>
            </a:r>
            <a:r>
              <a:rPr lang="en-US" sz="3200" dirty="0" smtClean="0">
                <a:latin typeface="+mj-lt"/>
                <a:ea typeface="新細明體" pitchFamily="18" charset="-120"/>
              </a:rPr>
              <a:t>CMC)</a:t>
            </a:r>
            <a:endParaRPr lang="ru-RU" sz="3200" dirty="0" smtClean="0">
              <a:latin typeface="+mj-lt"/>
              <a:ea typeface="新細明體" pitchFamily="18" charset="-120"/>
            </a:endParaRPr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297363"/>
          </a:xfrm>
        </p:spPr>
        <p:txBody>
          <a:bodyPr/>
          <a:lstStyle/>
          <a:p>
            <a:r>
              <a:rPr lang="ru-RU" dirty="0" smtClean="0">
                <a:latin typeface="Arial" charset="0"/>
                <a:cs typeface="Arial" charset="0"/>
              </a:rPr>
              <a:t>Примеры оформления и ассортимента</a:t>
            </a:r>
            <a:endParaRPr lang="fr-FR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00200" y="76200"/>
            <a:ext cx="6858000" cy="1143000"/>
          </a:xfrm>
        </p:spPr>
        <p:txBody>
          <a:bodyPr/>
          <a:lstStyle/>
          <a:p>
            <a:r>
              <a:rPr lang="en-US" dirty="0" smtClean="0"/>
              <a:t>Cosmos SE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990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COS-5000-KKN1</a:t>
            </a:r>
            <a:endParaRPr lang="en-US" dirty="0" smtClean="0">
              <a:latin typeface="Calibri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7543800" y="152400"/>
            <a:ext cx="1600200" cy="1600200"/>
            <a:chOff x="7543800" y="304800"/>
            <a:chExt cx="1600200" cy="1600200"/>
          </a:xfrm>
        </p:grpSpPr>
        <p:sp>
          <p:nvSpPr>
            <p:cNvPr id="13" name="32-конечная звезда 12"/>
            <p:cNvSpPr/>
            <p:nvPr/>
          </p:nvSpPr>
          <p:spPr>
            <a:xfrm>
              <a:off x="7543800" y="304800"/>
              <a:ext cx="1600200" cy="1600200"/>
            </a:xfrm>
            <a:prstGeom prst="star32">
              <a:avLst/>
            </a:prstGeom>
            <a:solidFill>
              <a:srgbClr val="800080"/>
            </a:solidFill>
            <a:ln>
              <a:noFill/>
            </a:ln>
            <a:effectLst>
              <a:outerShdw blurRad="355600" dist="114300" dir="7680000" sx="92000" sy="92000" algn="ctr" rotWithShape="0">
                <a:schemeClr val="tx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 rot="20476492">
              <a:off x="7638483" y="856362"/>
              <a:ext cx="1384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Новинка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C:\Users\Andrey\Downloads\cases\cosmos2\top_se-1000.jpg"/>
          <p:cNvPicPr>
            <a:picLocks noChangeAspect="1" noChangeArrowheads="1"/>
          </p:cNvPicPr>
          <p:nvPr/>
        </p:nvPicPr>
        <p:blipFill>
          <a:blip r:embed="rId2" cstate="print"/>
          <a:srcRect t="17119" r="5934" b="33665"/>
          <a:stretch>
            <a:fillRect/>
          </a:stretch>
        </p:blipFill>
        <p:spPr bwMode="auto">
          <a:xfrm>
            <a:off x="6248400" y="1524000"/>
            <a:ext cx="2743200" cy="1752600"/>
          </a:xfrm>
          <a:prstGeom prst="rect">
            <a:avLst/>
          </a:prstGeom>
          <a:noFill/>
        </p:spPr>
      </p:pic>
      <p:pic>
        <p:nvPicPr>
          <p:cNvPr id="19" name="Picture 2" descr="C:\Users\Andrey\Downloads\cases\cosmos2\built_system_HDD_1000.jpg"/>
          <p:cNvPicPr>
            <a:picLocks noChangeAspect="1" noChangeArrowheads="1"/>
          </p:cNvPicPr>
          <p:nvPr/>
        </p:nvPicPr>
        <p:blipFill>
          <a:blip r:embed="rId3" cstate="print"/>
          <a:srcRect b="4635"/>
          <a:stretch>
            <a:fillRect/>
          </a:stretch>
        </p:blipFill>
        <p:spPr bwMode="auto">
          <a:xfrm>
            <a:off x="0" y="2286000"/>
            <a:ext cx="4191000" cy="4191000"/>
          </a:xfrm>
          <a:prstGeom prst="rect">
            <a:avLst/>
          </a:prstGeom>
          <a:noFill/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937000" y="5181600"/>
            <a:ext cx="5181600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Поддерживает длинные </a:t>
            </a:r>
            <a:r>
              <a:rPr lang="ru-RU" sz="1600" dirty="0" smtClean="0">
                <a:solidFill>
                  <a:srgbClr val="800080"/>
                </a:solidFill>
                <a:latin typeface="Calibri" pitchFamily="34" charset="0"/>
              </a:rPr>
              <a:t>видеокарты до </a:t>
            </a:r>
            <a:r>
              <a:rPr lang="en-US" sz="1600" dirty="0" smtClean="0">
                <a:solidFill>
                  <a:srgbClr val="800080"/>
                </a:solidFill>
              </a:rPr>
              <a:t>395</a:t>
            </a:r>
            <a:r>
              <a:rPr lang="ru-RU" sz="1600" dirty="0" smtClean="0">
                <a:solidFill>
                  <a:srgbClr val="800080"/>
                </a:solidFill>
              </a:rPr>
              <a:t> мм </a:t>
            </a:r>
            <a:r>
              <a:rPr lang="ru-RU" sz="1600" dirty="0" smtClean="0"/>
              <a:t>и высокие </a:t>
            </a:r>
            <a:r>
              <a:rPr lang="ru-RU" sz="1600" dirty="0" err="1" smtClean="0">
                <a:solidFill>
                  <a:srgbClr val="800080"/>
                </a:solidFill>
              </a:rPr>
              <a:t>кулеры</a:t>
            </a:r>
            <a:r>
              <a:rPr lang="ru-RU" sz="1600" dirty="0" smtClean="0">
                <a:solidFill>
                  <a:srgbClr val="800080"/>
                </a:solidFill>
              </a:rPr>
              <a:t> до 175 мм</a:t>
            </a:r>
            <a:endParaRPr lang="ru-RU" sz="1600" dirty="0" smtClean="0">
              <a:solidFill>
                <a:srgbClr val="800080"/>
              </a:solidFill>
              <a:latin typeface="Calibri" pitchFamily="34" charset="0"/>
            </a:endParaRP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Размеры: </a:t>
            </a:r>
            <a:r>
              <a:rPr lang="en-US" sz="1600" dirty="0" smtClean="0"/>
              <a:t>263</a:t>
            </a:r>
            <a:r>
              <a:rPr lang="ru-RU" sz="1600" dirty="0" smtClean="0"/>
              <a:t>,</a:t>
            </a:r>
            <a:r>
              <a:rPr lang="en-US" sz="1600" dirty="0" smtClean="0"/>
              <a:t>8 x 569</a:t>
            </a:r>
            <a:r>
              <a:rPr lang="ru-RU" sz="1600" dirty="0" smtClean="0"/>
              <a:t>,</a:t>
            </a:r>
            <a:r>
              <a:rPr lang="en-US" sz="1600" dirty="0" smtClean="0"/>
              <a:t>4 x 524</a:t>
            </a:r>
            <a:r>
              <a:rPr lang="ru-RU" sz="1600" dirty="0" smtClean="0"/>
              <a:t>,</a:t>
            </a:r>
            <a:r>
              <a:rPr lang="en-US" sz="1600" dirty="0" smtClean="0"/>
              <a:t>4</a:t>
            </a:r>
            <a:r>
              <a:rPr lang="ru-RU" sz="1600" dirty="0" smtClean="0"/>
              <a:t> мм</a:t>
            </a:r>
            <a:r>
              <a:rPr lang="ru-RU" sz="1600" dirty="0" smtClean="0">
                <a:latin typeface="Calibri" pitchFamily="34" charset="0"/>
              </a:rPr>
              <a:t>, вес 10,8 кг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3937000" y="3352800"/>
            <a:ext cx="4419600" cy="186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Поддержка СВО</a:t>
            </a:r>
            <a:r>
              <a:rPr lang="en-US" sz="1600" dirty="0" smtClean="0">
                <a:latin typeface="Calibri" pitchFamily="34" charset="0"/>
              </a:rPr>
              <a:t>  </a:t>
            </a:r>
            <a:r>
              <a:rPr lang="en-US" sz="1600" dirty="0" smtClean="0"/>
              <a:t>120 / </a:t>
            </a:r>
            <a:r>
              <a:rPr lang="ru-RU" sz="1600" dirty="0" smtClean="0"/>
              <a:t>140 / </a:t>
            </a:r>
            <a:r>
              <a:rPr lang="en-US" sz="1600" dirty="0" smtClean="0"/>
              <a:t>240 / 280 / 360 </a:t>
            </a:r>
            <a:r>
              <a:rPr lang="ru-RU" sz="1600" dirty="0" smtClean="0"/>
              <a:t>мм</a:t>
            </a:r>
            <a:r>
              <a:rPr lang="en-US" sz="1600" dirty="0" smtClean="0"/>
              <a:t>; </a:t>
            </a:r>
            <a:r>
              <a:rPr lang="ru-RU" sz="1600" dirty="0" smtClean="0">
                <a:solidFill>
                  <a:srgbClr val="800080"/>
                </a:solidFill>
              </a:rPr>
              <a:t>установка </a:t>
            </a:r>
            <a:r>
              <a:rPr lang="en-US" sz="1600" dirty="0" smtClean="0">
                <a:solidFill>
                  <a:srgbClr val="800080"/>
                </a:solidFill>
              </a:rPr>
              <a:t>3 </a:t>
            </a:r>
            <a:r>
              <a:rPr lang="ru-RU" sz="1600" dirty="0" smtClean="0">
                <a:solidFill>
                  <a:srgbClr val="800080"/>
                </a:solidFill>
              </a:rPr>
              <a:t>радиаторов одновременно:</a:t>
            </a:r>
            <a:r>
              <a:rPr lang="en-US" sz="1600" dirty="0" smtClean="0">
                <a:solidFill>
                  <a:srgbClr val="800080"/>
                </a:solidFill>
              </a:rPr>
              <a:t> 120</a:t>
            </a:r>
            <a:r>
              <a:rPr lang="ru-RU" sz="1600" dirty="0" smtClean="0">
                <a:solidFill>
                  <a:srgbClr val="800080"/>
                </a:solidFill>
              </a:rPr>
              <a:t> </a:t>
            </a:r>
            <a:r>
              <a:rPr lang="en-US" sz="1600" dirty="0" smtClean="0">
                <a:solidFill>
                  <a:srgbClr val="800080"/>
                </a:solidFill>
              </a:rPr>
              <a:t>+</a:t>
            </a:r>
            <a:r>
              <a:rPr lang="ru-RU" sz="1600" dirty="0" smtClean="0">
                <a:solidFill>
                  <a:srgbClr val="800080"/>
                </a:solidFill>
              </a:rPr>
              <a:t> </a:t>
            </a:r>
            <a:r>
              <a:rPr lang="en-US" sz="1600" dirty="0" smtClean="0">
                <a:solidFill>
                  <a:srgbClr val="800080"/>
                </a:solidFill>
              </a:rPr>
              <a:t>280</a:t>
            </a:r>
            <a:r>
              <a:rPr lang="ru-RU" sz="1600" dirty="0" smtClean="0">
                <a:solidFill>
                  <a:srgbClr val="800080"/>
                </a:solidFill>
              </a:rPr>
              <a:t> </a:t>
            </a:r>
            <a:r>
              <a:rPr lang="en-US" sz="1600" dirty="0" smtClean="0">
                <a:solidFill>
                  <a:srgbClr val="800080"/>
                </a:solidFill>
              </a:rPr>
              <a:t>+</a:t>
            </a:r>
            <a:r>
              <a:rPr lang="ru-RU" sz="1600" dirty="0" smtClean="0">
                <a:solidFill>
                  <a:srgbClr val="800080"/>
                </a:solidFill>
              </a:rPr>
              <a:t> </a:t>
            </a:r>
            <a:r>
              <a:rPr lang="en-US" sz="1600" dirty="0" smtClean="0">
                <a:solidFill>
                  <a:srgbClr val="800080"/>
                </a:solidFill>
              </a:rPr>
              <a:t>360</a:t>
            </a:r>
            <a:r>
              <a:rPr lang="ru-RU" sz="1600" dirty="0" smtClean="0">
                <a:solidFill>
                  <a:srgbClr val="800080"/>
                </a:solidFill>
              </a:rPr>
              <a:t> мм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ru-RU" sz="1600" dirty="0" smtClean="0"/>
              <a:t>До </a:t>
            </a:r>
            <a:r>
              <a:rPr lang="en-US" sz="1600" dirty="0" smtClean="0"/>
              <a:t>8 </a:t>
            </a:r>
            <a:r>
              <a:rPr lang="ru-RU" sz="1600" dirty="0" smtClean="0"/>
              <a:t>вентиляторов</a:t>
            </a:r>
            <a:r>
              <a:rPr lang="en-US" sz="1600" dirty="0" smtClean="0"/>
              <a:t>, 4 </a:t>
            </a:r>
            <a:r>
              <a:rPr lang="ru-RU" sz="1600" dirty="0" smtClean="0"/>
              <a:t>предустановленных</a:t>
            </a:r>
            <a:r>
              <a:rPr lang="en-US" sz="1600" dirty="0" smtClean="0"/>
              <a:t> – </a:t>
            </a:r>
            <a:r>
              <a:rPr lang="ru-RU" sz="1600" dirty="0" smtClean="0"/>
              <a:t>спереди 2 </a:t>
            </a:r>
            <a:r>
              <a:rPr lang="en-US" sz="1600" dirty="0" smtClean="0"/>
              <a:t>x 120 </a:t>
            </a:r>
            <a:r>
              <a:rPr lang="ru-RU" sz="1600" dirty="0" smtClean="0"/>
              <a:t>мм с отключаемой синей </a:t>
            </a:r>
            <a:r>
              <a:rPr lang="en-US" sz="1600" dirty="0" smtClean="0"/>
              <a:t>LED </a:t>
            </a:r>
            <a:r>
              <a:rPr lang="ru-RU" sz="1600" dirty="0" smtClean="0"/>
              <a:t>подсветкой</a:t>
            </a:r>
            <a:r>
              <a:rPr lang="en-US" sz="1600" dirty="0" smtClean="0"/>
              <a:t>, </a:t>
            </a:r>
            <a:r>
              <a:rPr lang="ru-RU" sz="1600" dirty="0" smtClean="0"/>
              <a:t>сверху 1 </a:t>
            </a:r>
            <a:r>
              <a:rPr lang="en-US" sz="1600" dirty="0" smtClean="0"/>
              <a:t>x 140 </a:t>
            </a:r>
            <a:r>
              <a:rPr lang="ru-RU" sz="1600" dirty="0" smtClean="0"/>
              <a:t>мм и сзади 1 </a:t>
            </a:r>
            <a:r>
              <a:rPr lang="en-US" sz="1600" dirty="0" smtClean="0"/>
              <a:t>x 120 </a:t>
            </a:r>
            <a:r>
              <a:rPr lang="ru-RU" sz="1600" dirty="0" smtClean="0"/>
              <a:t>мм</a:t>
            </a:r>
          </a:p>
        </p:txBody>
      </p:sp>
    </p:spTree>
    <p:extLst>
      <p:ext uri="{BB962C8B-B14F-4D97-AF65-F5344CB8AC3E}">
        <p14:creationId xmlns:p14="http://schemas.microsoft.com/office/powerpoint/2010/main" xmlns="" val="24174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85750" y="2357438"/>
            <a:ext cx="8572500" cy="37861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36196" name="Picture 2" descr="C:\Users\Дмитрий\Documents\1 Cooler Master\1_Customers\CMC\Shops\Advercom\Bersar\cm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498725"/>
            <a:ext cx="2743200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3" descr="C:\Users\Дмитрий\Documents\1 Cooler Master\1_Customers\CMC\Shops\Advercom\Bersar\c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063" y="2482850"/>
            <a:ext cx="26289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Рисунок 9" descr="CMC_logo_300px_trans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52400"/>
            <a:ext cx="2103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486400" cy="52387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dirty="0" smtClean="0">
                <a:latin typeface="+mj-lt"/>
                <a:ea typeface="新細明體" pitchFamily="18" charset="-120"/>
              </a:rPr>
              <a:t>Cooler Master Center</a:t>
            </a:r>
            <a:r>
              <a:rPr lang="ru-RU" sz="3200" dirty="0" smtClean="0">
                <a:latin typeface="+mj-lt"/>
                <a:ea typeface="新細明體" pitchFamily="18" charset="-120"/>
              </a:rPr>
              <a:t> (</a:t>
            </a:r>
            <a:r>
              <a:rPr lang="en-US" sz="3200" dirty="0" smtClean="0">
                <a:latin typeface="+mj-lt"/>
                <a:ea typeface="新細明體" pitchFamily="18" charset="-120"/>
              </a:rPr>
              <a:t>CMC)</a:t>
            </a:r>
            <a:endParaRPr lang="ru-RU" sz="3200" dirty="0" smtClean="0">
              <a:latin typeface="+mj-lt"/>
              <a:ea typeface="新細明體" pitchFamily="18" charset="-120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297363"/>
          </a:xfrm>
        </p:spPr>
        <p:txBody>
          <a:bodyPr/>
          <a:lstStyle/>
          <a:p>
            <a:r>
              <a:rPr lang="ru-RU" dirty="0" smtClean="0">
                <a:latin typeface="Arial" charset="0"/>
                <a:cs typeface="Arial" charset="0"/>
              </a:rPr>
              <a:t>Примеры оформления и ассортимента</a:t>
            </a:r>
            <a:endParaRPr lang="fr-FR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8686800" cy="461963"/>
          </a:xfrm>
        </p:spPr>
        <p:txBody>
          <a:bodyPr>
            <a:spAutoFit/>
          </a:bodyPr>
          <a:lstStyle/>
          <a:p>
            <a:pPr marL="273050" lvl="1" indent="0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smtClean="0">
                <a:latin typeface="Arial" charset="0"/>
                <a:cs typeface="Arial" charset="0"/>
                <a:sym typeface="Wingdings" pitchFamily="2" charset="2"/>
              </a:rPr>
              <a:t>Тренинги – согласуем, приедем, научим</a:t>
            </a:r>
          </a:p>
        </p:txBody>
      </p:sp>
      <p:pic>
        <p:nvPicPr>
          <p:cNvPr id="141315" name="Picture 2" descr="C:\Users\Дмитрий\Documents\1 Cooler Master\MARKETING plans-materials\2010_TECLABS_CUP\ТРЕНИНГ\IMG_6627_c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81534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Рисунок 6" descr="CMC_logo_300px_trans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52400"/>
            <a:ext cx="2103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486400" cy="52387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dirty="0" smtClean="0">
                <a:latin typeface="+mj-lt"/>
                <a:ea typeface="新細明體" pitchFamily="18" charset="-120"/>
              </a:rPr>
              <a:t>Cooler Master Center</a:t>
            </a:r>
            <a:r>
              <a:rPr lang="ru-RU" sz="3200" dirty="0" smtClean="0">
                <a:latin typeface="+mj-lt"/>
                <a:ea typeface="新細明體" pitchFamily="18" charset="-120"/>
              </a:rPr>
              <a:t> (</a:t>
            </a:r>
            <a:r>
              <a:rPr lang="en-US" sz="3200" dirty="0" smtClean="0">
                <a:latin typeface="+mj-lt"/>
                <a:ea typeface="新細明體" pitchFamily="18" charset="-120"/>
              </a:rPr>
              <a:t>CMC)</a:t>
            </a:r>
            <a:endParaRPr lang="ru-RU" sz="3200" dirty="0" smtClean="0">
              <a:latin typeface="+mj-lt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600200" y="381000"/>
            <a:ext cx="6019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3200">
                <a:latin typeface="Calibri" pitchFamily="34" charset="0"/>
                <a:ea typeface="Verdana" pitchFamily="34" charset="0"/>
                <a:cs typeface="Verdana" pitchFamily="34" charset="0"/>
              </a:rPr>
              <a:t>Cooler Master Center</a:t>
            </a:r>
            <a:r>
              <a:rPr lang="ru-RU" sz="3200">
                <a:latin typeface="Calibri" pitchFamily="34" charset="0"/>
                <a:ea typeface="Verdana" pitchFamily="34" charset="0"/>
                <a:cs typeface="Verdana" pitchFamily="34" charset="0"/>
              </a:rPr>
              <a:t> на сайте </a:t>
            </a:r>
          </a:p>
          <a:p>
            <a:pPr eaLnBrk="0" hangingPunct="0"/>
            <a:r>
              <a:rPr lang="en-US" sz="3200">
                <a:latin typeface="Calibri" pitchFamily="34" charset="0"/>
                <a:ea typeface="Verdana" pitchFamily="34" charset="0"/>
                <a:cs typeface="Verdana" pitchFamily="34" charset="0"/>
                <a:hlinkClick r:id="rId3"/>
              </a:rPr>
              <a:t>www.coolermaster.ru</a:t>
            </a:r>
            <a:r>
              <a:rPr lang="en-US" sz="3200">
                <a:latin typeface="Calibri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320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3364" name="Рисунок 5" descr="CMC_logo_300px_trans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52400"/>
            <a:ext cx="2103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8789" y="1552449"/>
            <a:ext cx="5586411" cy="492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620000" cy="461963"/>
          </a:xfrm>
        </p:spPr>
        <p:txBody>
          <a:bodyPr>
            <a:normAutofit fontScale="90000"/>
          </a:bodyPr>
          <a:lstStyle/>
          <a:p>
            <a:r>
              <a:rPr lang="ru-RU" altLang="zh-TW" sz="4000" dirty="0" smtClean="0">
                <a:latin typeface="+mj-lt"/>
                <a:cs typeface="Arial" charset="0"/>
              </a:rPr>
              <a:t>Лучшая гарантия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09600" y="1676400"/>
            <a:ext cx="8229600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60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altLang="zh-TW" sz="2000" b="1" kern="0" dirty="0" smtClean="0">
                <a:solidFill>
                  <a:srgbClr val="800080"/>
                </a:solidFill>
              </a:rPr>
              <a:t>Опережающая замена</a:t>
            </a:r>
            <a:r>
              <a:rPr lang="en-US" altLang="zh-TW" sz="2000" b="1" kern="0" dirty="0" smtClean="0">
                <a:solidFill>
                  <a:srgbClr val="800080"/>
                </a:solidFill>
              </a:rPr>
              <a:t>:</a:t>
            </a:r>
            <a:endParaRPr lang="ru-RU" altLang="zh-TW" sz="2000" b="1" kern="0" dirty="0" smtClean="0">
              <a:solidFill>
                <a:srgbClr val="800080"/>
              </a:solidFill>
            </a:endParaRPr>
          </a:p>
          <a:p>
            <a:pPr marL="820738" lvl="1" indent="-363538">
              <a:spcAft>
                <a:spcPts val="600"/>
              </a:spcAft>
              <a:buSzPct val="80000"/>
              <a:buFont typeface="Wingdings" pitchFamily="2" charset="2"/>
              <a:buChar char="§"/>
              <a:defRPr/>
            </a:pPr>
            <a:r>
              <a:rPr lang="ru-RU" altLang="zh-TW" sz="2000" kern="0" dirty="0" smtClean="0"/>
              <a:t>Покупатель меняет товар в магазине</a:t>
            </a:r>
            <a:r>
              <a:rPr lang="en-US" altLang="zh-TW" sz="2000" kern="0" dirty="0" smtClean="0"/>
              <a:t> </a:t>
            </a:r>
            <a:r>
              <a:rPr lang="ru-RU" altLang="zh-TW" sz="2000" kern="0" dirty="0" smtClean="0"/>
              <a:t>– не нужно нести в ремонт</a:t>
            </a:r>
            <a:br>
              <a:rPr lang="ru-RU" altLang="zh-TW" sz="2000" kern="0" dirty="0" smtClean="0"/>
            </a:br>
            <a:r>
              <a:rPr lang="en-US" altLang="zh-TW" sz="2000" kern="0" dirty="0" smtClean="0"/>
              <a:t>(</a:t>
            </a:r>
            <a:r>
              <a:rPr lang="ru-RU" altLang="zh-TW" sz="2000" kern="0" dirty="0" smtClean="0"/>
              <a:t>в течение всего гарантийного срока)</a:t>
            </a:r>
          </a:p>
          <a:p>
            <a:pPr marL="820738" lvl="1" indent="-363538" fontAlgn="auto">
              <a:spcBef>
                <a:spcPts val="0"/>
              </a:spcBef>
              <a:spcAft>
                <a:spcPts val="600"/>
              </a:spcAft>
              <a:buSzPct val="80000"/>
              <a:buFont typeface="Wingdings" pitchFamily="2" charset="2"/>
              <a:buChar char="§"/>
              <a:defRPr/>
            </a:pPr>
            <a:r>
              <a:rPr lang="ru-RU" altLang="zh-TW" sz="2000" kern="0" dirty="0" smtClean="0"/>
              <a:t>Магазин компенсирует у дистрибутора</a:t>
            </a:r>
          </a:p>
          <a:p>
            <a:pPr marL="820738" lvl="1" indent="-363538" fontAlgn="auto">
              <a:spcBef>
                <a:spcPts val="0"/>
              </a:spcBef>
              <a:spcAft>
                <a:spcPts val="2400"/>
              </a:spcAft>
              <a:buSzPct val="80000"/>
              <a:buFont typeface="Wingdings" pitchFamily="2" charset="2"/>
              <a:buChar char="§"/>
              <a:defRPr/>
            </a:pPr>
            <a:r>
              <a:rPr lang="ru-RU" altLang="zh-TW" sz="2000" kern="0" dirty="0" smtClean="0"/>
              <a:t>Дистрибутор получает компенсацию от </a:t>
            </a:r>
            <a:r>
              <a:rPr lang="en-US" altLang="zh-TW" sz="2000" kern="0" dirty="0" smtClean="0"/>
              <a:t>Cooler Master</a:t>
            </a:r>
            <a:endParaRPr lang="ru-RU" altLang="zh-TW" sz="2000" kern="0" dirty="0" smtClean="0"/>
          </a:p>
          <a:p>
            <a:pPr marL="363538" indent="-363538" fontAlgn="auto">
              <a:spcBef>
                <a:spcPts val="0"/>
              </a:spcBef>
              <a:spcAft>
                <a:spcPts val="60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altLang="zh-TW" sz="2000" b="1" kern="0" dirty="0" smtClean="0">
                <a:solidFill>
                  <a:srgbClr val="800080"/>
                </a:solidFill>
                <a:latin typeface="+mn-lt"/>
                <a:cs typeface="+mn-cs"/>
              </a:rPr>
              <a:t>Гарантия на все устройства – минимум 2 года</a:t>
            </a:r>
            <a:endParaRPr lang="en-US" altLang="zh-TW" sz="2000" b="1" kern="0" dirty="0" smtClean="0">
              <a:solidFill>
                <a:srgbClr val="800080"/>
              </a:solidFill>
              <a:latin typeface="+mn-lt"/>
              <a:cs typeface="+mn-cs"/>
            </a:endParaRPr>
          </a:p>
          <a:p>
            <a:pPr marL="820738" lvl="1" indent="-363538" fontAlgn="auto">
              <a:spcBef>
                <a:spcPts val="0"/>
              </a:spcBef>
              <a:spcAft>
                <a:spcPts val="600"/>
              </a:spcAft>
              <a:buSzPct val="80000"/>
              <a:buFont typeface="Wingdings" pitchFamily="2" charset="2"/>
              <a:buChar char="§"/>
              <a:defRPr/>
            </a:pPr>
            <a:r>
              <a:rPr lang="ru-RU" altLang="zh-TW" sz="2000" kern="0" dirty="0" smtClean="0">
                <a:latin typeface="+mn-lt"/>
                <a:cs typeface="+mn-cs"/>
              </a:rPr>
              <a:t>блоки питания среднего класса – </a:t>
            </a:r>
            <a:r>
              <a:rPr lang="ru-RU" altLang="zh-TW" sz="2000" b="1" kern="0" dirty="0" smtClean="0">
                <a:solidFill>
                  <a:srgbClr val="800080"/>
                </a:solidFill>
                <a:latin typeface="+mn-lt"/>
                <a:cs typeface="+mn-cs"/>
              </a:rPr>
              <a:t>3 года</a:t>
            </a:r>
          </a:p>
          <a:p>
            <a:pPr marL="820738" lvl="1" indent="-363538" fontAlgn="auto">
              <a:spcBef>
                <a:spcPts val="0"/>
              </a:spcBef>
              <a:spcAft>
                <a:spcPts val="2400"/>
              </a:spcAft>
              <a:buSzPct val="80000"/>
              <a:buFont typeface="Wingdings" pitchFamily="2" charset="2"/>
              <a:buChar char="§"/>
              <a:defRPr/>
            </a:pPr>
            <a:r>
              <a:rPr lang="ru-RU" altLang="zh-TW" sz="2000" kern="0" dirty="0" smtClean="0">
                <a:latin typeface="+mn-lt"/>
                <a:cs typeface="+mn-cs"/>
              </a:rPr>
              <a:t>блоки питания</a:t>
            </a:r>
            <a:r>
              <a:rPr lang="en-US" altLang="zh-TW" sz="2000" kern="0" dirty="0" smtClean="0">
                <a:latin typeface="+mn-lt"/>
                <a:cs typeface="+mn-cs"/>
              </a:rPr>
              <a:t> </a:t>
            </a:r>
            <a:r>
              <a:rPr lang="ru-RU" altLang="zh-TW" sz="2000" kern="0" dirty="0" smtClean="0">
                <a:latin typeface="+mn-lt"/>
                <a:cs typeface="+mn-cs"/>
              </a:rPr>
              <a:t>высшего класса – </a:t>
            </a:r>
            <a:r>
              <a:rPr lang="ru-RU" altLang="zh-TW" sz="2000" b="1" kern="0" dirty="0" smtClean="0">
                <a:solidFill>
                  <a:srgbClr val="800080"/>
                </a:solidFill>
                <a:latin typeface="+mn-lt"/>
                <a:cs typeface="+mn-cs"/>
              </a:rPr>
              <a:t>5-7 лет</a:t>
            </a:r>
          </a:p>
          <a:p>
            <a:pPr marL="363538" indent="-363538" fontAlgn="auto">
              <a:spcBef>
                <a:spcPts val="0"/>
              </a:spcBef>
              <a:spcAft>
                <a:spcPts val="180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altLang="zh-TW" sz="2000" b="1" kern="0" dirty="0" smtClean="0">
                <a:solidFill>
                  <a:srgbClr val="800080"/>
                </a:solidFill>
                <a:latin typeface="+mn-lt"/>
                <a:cs typeface="+mn-cs"/>
              </a:rPr>
              <a:t>Срок гарантии отсчитывается с даты покупки 1-м конечным пользователем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www.coolermaster.com/upload/product/6891/featured/top1.jpg?1850995079"/>
          <p:cNvPicPr>
            <a:picLocks noChangeAspect="1" noChangeArrowheads="1"/>
          </p:cNvPicPr>
          <p:nvPr/>
        </p:nvPicPr>
        <p:blipFill>
          <a:blip r:embed="rId2" cstate="print"/>
          <a:srcRect b="4153"/>
          <a:stretch>
            <a:fillRect/>
          </a:stretch>
        </p:blipFill>
        <p:spPr bwMode="auto">
          <a:xfrm>
            <a:off x="3657600" y="4787286"/>
            <a:ext cx="2286000" cy="1689714"/>
          </a:xfrm>
          <a:prstGeom prst="rect">
            <a:avLst/>
          </a:prstGeom>
          <a:noFill/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2438400" y="127348"/>
            <a:ext cx="5791200" cy="1077218"/>
          </a:xfrm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+mj-lt"/>
                <a:ea typeface="新細明體" pitchFamily="18" charset="-120"/>
              </a:rPr>
              <a:t>Серия корпусов </a:t>
            </a:r>
            <a:r>
              <a:rPr lang="en-US" dirty="0" smtClean="0">
                <a:latin typeface="+mj-lt"/>
                <a:ea typeface="新細明體" pitchFamily="18" charset="-120"/>
              </a:rPr>
              <a:t>HAF</a:t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2000" dirty="0" smtClean="0">
                <a:latin typeface="+mj-lt"/>
                <a:ea typeface="新細明體" pitchFamily="18" charset="-120"/>
              </a:rPr>
              <a:t>(High Air Flow</a:t>
            </a:r>
            <a:r>
              <a:rPr lang="ru-RU" sz="2000" dirty="0" smtClean="0">
                <a:latin typeface="+mj-lt"/>
                <a:ea typeface="新細明體" pitchFamily="18" charset="-120"/>
              </a:rPr>
              <a:t> с 200-мм вентиляторами</a:t>
            </a:r>
            <a:r>
              <a:rPr lang="en-US" sz="2000" dirty="0" smtClean="0">
                <a:latin typeface="+mj-lt"/>
                <a:ea typeface="新細明體" pitchFamily="18" charset="-120"/>
              </a:rPr>
              <a:t>)</a:t>
            </a:r>
            <a:endParaRPr lang="ru-RU" sz="2000" dirty="0" smtClean="0">
              <a:latin typeface="+mj-lt"/>
              <a:ea typeface="新細明體" pitchFamily="18" charset="-120"/>
            </a:endParaRPr>
          </a:p>
        </p:txBody>
      </p:sp>
      <p:pic>
        <p:nvPicPr>
          <p:cNvPr id="56323" name="Рисунок 14" descr="cid:image005.jpg@01CAF11B.F2E5FC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64" y="1524000"/>
            <a:ext cx="2144836" cy="285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Box 7"/>
          <p:cNvSpPr txBox="1">
            <a:spLocks noChangeArrowheads="1"/>
          </p:cNvSpPr>
          <p:nvPr/>
        </p:nvSpPr>
        <p:spPr bwMode="auto">
          <a:xfrm>
            <a:off x="304800" y="4375175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HAF</a:t>
            </a:r>
            <a:r>
              <a:rPr lang="ru-RU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X</a:t>
            </a:r>
            <a:r>
              <a:rPr lang="ru-RU" dirty="0" smtClean="0">
                <a:latin typeface="Calibri" pitchFamily="34" charset="0"/>
              </a:rPr>
              <a:t> (942)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" name="Picture 7" descr="HAF932-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14280" y="1708175"/>
            <a:ext cx="1957720" cy="265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327" name="TextBox 7"/>
          <p:cNvSpPr txBox="1">
            <a:spLocks noChangeArrowheads="1"/>
          </p:cNvSpPr>
          <p:nvPr/>
        </p:nvSpPr>
        <p:spPr bwMode="auto">
          <a:xfrm>
            <a:off x="2700423" y="4375175"/>
            <a:ext cx="1947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HAF</a:t>
            </a:r>
            <a:r>
              <a:rPr lang="ru-RU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932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Advanced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6329" name="Picture 1"/>
          <p:cNvPicPr>
            <a:picLocks noChangeAspect="1" noChangeArrowheads="1"/>
          </p:cNvPicPr>
          <p:nvPr/>
        </p:nvPicPr>
        <p:blipFill>
          <a:blip r:embed="rId5" cstate="print"/>
          <a:srcRect l="38126" t="28999" r="38750" b="20000"/>
          <a:stretch>
            <a:fillRect/>
          </a:stretch>
        </p:blipFill>
        <p:spPr bwMode="auto">
          <a:xfrm>
            <a:off x="7535862" y="2317775"/>
            <a:ext cx="13818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0" name="TextBox 8"/>
          <p:cNvSpPr txBox="1">
            <a:spLocks noChangeArrowheads="1"/>
          </p:cNvSpPr>
          <p:nvPr/>
        </p:nvSpPr>
        <p:spPr bwMode="auto">
          <a:xfrm>
            <a:off x="7535862" y="4375175"/>
            <a:ext cx="160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HAF</a:t>
            </a:r>
            <a:r>
              <a:rPr lang="ru-RU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912 Plus</a:t>
            </a:r>
            <a:endParaRPr lang="ru-RU">
              <a:latin typeface="Calibri" pitchFamily="34" charset="0"/>
            </a:endParaRPr>
          </a:p>
        </p:txBody>
      </p:sp>
      <p:pic>
        <p:nvPicPr>
          <p:cNvPr id="14" name="圖片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1931665"/>
            <a:ext cx="1600200" cy="236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181600" y="4375175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HAF</a:t>
            </a:r>
            <a:r>
              <a:rPr lang="ru-RU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XM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2362200" y="5638800"/>
            <a:ext cx="1676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HAF</a:t>
            </a:r>
            <a:r>
              <a:rPr lang="ru-RU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XB EVO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LAN  box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Test bench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2438400" y="127348"/>
            <a:ext cx="5791200" cy="1077218"/>
          </a:xfrm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新細明體" pitchFamily="18" charset="-120"/>
              </a:rPr>
              <a:t>HAF Series</a:t>
            </a:r>
            <a:br>
              <a:rPr lang="en-US" dirty="0" smtClean="0">
                <a:latin typeface="+mj-lt"/>
                <a:ea typeface="新細明體" pitchFamily="18" charset="-120"/>
              </a:rPr>
            </a:br>
            <a:r>
              <a:rPr lang="en-US" sz="2000" dirty="0" smtClean="0">
                <a:latin typeface="+mj-lt"/>
                <a:ea typeface="新細明體" pitchFamily="18" charset="-120"/>
              </a:rPr>
              <a:t>(High Air Flow,</a:t>
            </a:r>
            <a:r>
              <a:rPr lang="ru-RU" sz="2000" dirty="0" smtClean="0">
                <a:latin typeface="+mj-lt"/>
                <a:ea typeface="新細明體" pitchFamily="18" charset="-120"/>
              </a:rPr>
              <a:t> </a:t>
            </a:r>
            <a:r>
              <a:rPr lang="en-US" sz="2000" dirty="0" smtClean="0">
                <a:latin typeface="+mj-lt"/>
                <a:ea typeface="新細明體" pitchFamily="18" charset="-120"/>
              </a:rPr>
              <a:t>with</a:t>
            </a:r>
            <a:r>
              <a:rPr lang="ru-RU" sz="2000" dirty="0" smtClean="0">
                <a:latin typeface="+mj-lt"/>
                <a:ea typeface="新細明體" pitchFamily="18" charset="-120"/>
              </a:rPr>
              <a:t> 200</a:t>
            </a:r>
            <a:r>
              <a:rPr lang="en-US" sz="2000" dirty="0" smtClean="0">
                <a:latin typeface="+mj-lt"/>
                <a:ea typeface="新細明體" pitchFamily="18" charset="-120"/>
              </a:rPr>
              <a:t>mm</a:t>
            </a:r>
            <a:r>
              <a:rPr lang="ru-RU" sz="2000" dirty="0" smtClean="0">
                <a:latin typeface="+mj-lt"/>
                <a:ea typeface="新細明體" pitchFamily="18" charset="-120"/>
              </a:rPr>
              <a:t> </a:t>
            </a:r>
            <a:r>
              <a:rPr lang="en-US" sz="2000" dirty="0" smtClean="0">
                <a:latin typeface="+mj-lt"/>
                <a:ea typeface="新細明體" pitchFamily="18" charset="-120"/>
              </a:rPr>
              <a:t>fans)</a:t>
            </a:r>
            <a:endParaRPr lang="ru-RU" sz="2000" dirty="0" smtClean="0">
              <a:latin typeface="+mj-lt"/>
              <a:ea typeface="新細明體" pitchFamily="18" charset="-120"/>
            </a:endParaRPr>
          </a:p>
        </p:txBody>
      </p:sp>
      <p:pic>
        <p:nvPicPr>
          <p:cNvPr id="4098" name="Picture 2" descr="C:\Users\Andrey\Downloads\cases\haf_x\590x442-4.jpg"/>
          <p:cNvPicPr>
            <a:picLocks noChangeAspect="1" noChangeArrowheads="1"/>
          </p:cNvPicPr>
          <p:nvPr/>
        </p:nvPicPr>
        <p:blipFill>
          <a:blip r:embed="rId2" cstate="print"/>
          <a:srcRect l="16951" r="15244" b="4199"/>
          <a:stretch>
            <a:fillRect/>
          </a:stretch>
        </p:blipFill>
        <p:spPr bwMode="auto">
          <a:xfrm>
            <a:off x="0" y="2927615"/>
            <a:ext cx="3352800" cy="3549385"/>
          </a:xfrm>
          <a:prstGeom prst="rect">
            <a:avLst/>
          </a:prstGeom>
          <a:noFill/>
        </p:spPr>
      </p:pic>
      <p:pic>
        <p:nvPicPr>
          <p:cNvPr id="4099" name="Picture 3" descr="C:\Users\Andrey\Downloads\cases\haf_xb_evo\interior_HDD cage_1000.jpg"/>
          <p:cNvPicPr>
            <a:picLocks noChangeAspect="1" noChangeArrowheads="1"/>
          </p:cNvPicPr>
          <p:nvPr/>
        </p:nvPicPr>
        <p:blipFill>
          <a:blip r:embed="rId3" cstate="print"/>
          <a:srcRect r="11698" b="10714"/>
          <a:stretch>
            <a:fillRect/>
          </a:stretch>
        </p:blipFill>
        <p:spPr bwMode="auto">
          <a:xfrm>
            <a:off x="6324600" y="4572000"/>
            <a:ext cx="2819400" cy="1905000"/>
          </a:xfrm>
          <a:prstGeom prst="rect">
            <a:avLst/>
          </a:prstGeom>
          <a:noFill/>
        </p:spPr>
      </p:pic>
      <p:pic>
        <p:nvPicPr>
          <p:cNvPr id="4100" name="Picture 4" descr="C:\Users\Andrey\Downloads\cases\haf_912\HAF 912 Combat_IMG_9732_800.jpg"/>
          <p:cNvPicPr>
            <a:picLocks noChangeAspect="1" noChangeArrowheads="1"/>
          </p:cNvPicPr>
          <p:nvPr/>
        </p:nvPicPr>
        <p:blipFill>
          <a:blip r:embed="rId4" cstate="print"/>
          <a:srcRect b="2565"/>
          <a:stretch>
            <a:fillRect/>
          </a:stretch>
        </p:blipFill>
        <p:spPr bwMode="auto">
          <a:xfrm>
            <a:off x="3429000" y="3581400"/>
            <a:ext cx="3159800" cy="289401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219200" y="2678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HAF X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72000" y="32882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HAF 912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239000" y="4267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HAF XB EVO</a:t>
            </a:r>
            <a:endParaRPr lang="ru-RU" b="1" dirty="0"/>
          </a:p>
        </p:txBody>
      </p:sp>
      <p:pic>
        <p:nvPicPr>
          <p:cNvPr id="4102" name="Picture 6" descr="C:\Users\Andrey\Downloads\cases\haf_xm\HAF XM_18_100.jpg"/>
          <p:cNvPicPr>
            <a:picLocks noChangeAspect="1" noChangeArrowheads="1"/>
          </p:cNvPicPr>
          <p:nvPr/>
        </p:nvPicPr>
        <p:blipFill>
          <a:blip r:embed="rId5" cstate="print"/>
          <a:srcRect t="11650" r="8748"/>
          <a:stretch>
            <a:fillRect/>
          </a:stretch>
        </p:blipFill>
        <p:spPr bwMode="auto">
          <a:xfrm>
            <a:off x="6759575" y="1600200"/>
            <a:ext cx="2384425" cy="1733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2482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11723</TotalTime>
  <Words>3384</Words>
  <Application>Microsoft Office PowerPoint</Application>
  <PresentationFormat>Экран (4:3)</PresentationFormat>
  <Paragraphs>783</Paragraphs>
  <Slides>73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Office Theme</vt:lpstr>
      <vt:lpstr>ноябрь 2013</vt:lpstr>
      <vt:lpstr>Слайд 2</vt:lpstr>
      <vt:lpstr>Корпуса</vt:lpstr>
      <vt:lpstr>Cosmos II</vt:lpstr>
      <vt:lpstr>Cosmos II</vt:lpstr>
      <vt:lpstr>Cosmos SE</vt:lpstr>
      <vt:lpstr>Cosmos SE</vt:lpstr>
      <vt:lpstr>Серия корпусов HAF (High Air Flow с 200-мм вентиляторами)</vt:lpstr>
      <vt:lpstr>HAF Series (High Air Flow, with 200mm fans)</vt:lpstr>
      <vt:lpstr>HAF Stacker (High Air Flow Stacker)</vt:lpstr>
      <vt:lpstr>Silencio</vt:lpstr>
      <vt:lpstr>Silencio</vt:lpstr>
      <vt:lpstr>CM 690 III CMS-693-KKN1   /   CMS-693-KWN1</vt:lpstr>
      <vt:lpstr>N300 и N500 NSE-300-KKN1  /  NSE-500-KKN2</vt:lpstr>
      <vt:lpstr>N200, N400 и N600 NSE-200-KKN1  /  NSE-400-KKN2 / NSE-600-KKN2</vt:lpstr>
      <vt:lpstr>Elite 120 Advanced  RC-120A-KKN1 (чёрный)  /   RC-120A-WWN1 (белый)</vt:lpstr>
      <vt:lpstr>Elite 130  RC-130-KKN1</vt:lpstr>
      <vt:lpstr>Elite 130  RC-130-KKN1</vt:lpstr>
      <vt:lpstr>Серия Mini  MIN-110-KKA200 /  MIN-210-KKR300 / MIN-210-KKA300</vt:lpstr>
      <vt:lpstr>CM Force 500  FOR-500-KKN1</vt:lpstr>
      <vt:lpstr>Elite 241 ATX / microATX</vt:lpstr>
      <vt:lpstr>CMP 102  RC-102C-KKN2</vt:lpstr>
      <vt:lpstr>Серия K K280 / K350 / K380 / K550</vt:lpstr>
      <vt:lpstr>Блоки питания</vt:lpstr>
      <vt:lpstr>Слайд 25</vt:lpstr>
      <vt:lpstr>V1200</vt:lpstr>
      <vt:lpstr>Серия V</vt:lpstr>
      <vt:lpstr>Серия V semi-modular</vt:lpstr>
      <vt:lpstr>GXII – новейшая геймерская серия блоков питания</vt:lpstr>
      <vt:lpstr>Серия G новая геймерская серия блоков питания</vt:lpstr>
      <vt:lpstr>Слайд 31</vt:lpstr>
      <vt:lpstr>Thunder M</vt:lpstr>
      <vt:lpstr>Thunder (Серия B) 450 / 500 / 550 / 600 Вт</vt:lpstr>
      <vt:lpstr>Кулеры Эволюция</vt:lpstr>
      <vt:lpstr>CDC™ в сравнении с Direct Contact</vt:lpstr>
      <vt:lpstr>Кулеры Что нового </vt:lpstr>
      <vt:lpstr>Кулеры Одни из лучших на рынке. Серебро iXBT 2 года подряд. </vt:lpstr>
      <vt:lpstr>Кулеры Одни из лучших на рынке. Серебро iXBT.com 2 года подряд. </vt:lpstr>
      <vt:lpstr>Кулеры Одни из лучших на рынке. Серебро iXBT.com 2 года подряд. </vt:lpstr>
      <vt:lpstr>Кулеры Одни из лучших на рынке. Серебро iXBT.com 2 года подряд. </vt:lpstr>
      <vt:lpstr>Слайд 41</vt:lpstr>
      <vt:lpstr>Кулеры Одни из лучших на рынке. Серебро iXBT 2 года подряд. </vt:lpstr>
      <vt:lpstr>Слайд 43</vt:lpstr>
      <vt:lpstr>Слайд 44</vt:lpstr>
      <vt:lpstr>Слайд 45</vt:lpstr>
      <vt:lpstr>Многообразие стандартных (OEM) кулеров</vt:lpstr>
      <vt:lpstr>Корпусные вентиляторы  JetFlo 120</vt:lpstr>
      <vt:lpstr>Корпусные вентиляторы 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Центры Cooler Master  (Cooler Master Center – CMC) бренд-зоны в магазинах-партнёрах</vt:lpstr>
      <vt:lpstr>Cooler Master Center (CMC)</vt:lpstr>
      <vt:lpstr>Cooler Master Center (CMC)</vt:lpstr>
      <vt:lpstr>Cooler Master Center (CMC)</vt:lpstr>
      <vt:lpstr>Cooler Master Center (CMC)</vt:lpstr>
      <vt:lpstr>Cooler Master Center (CMC)</vt:lpstr>
      <vt:lpstr>Cooler Master Center (CMC)</vt:lpstr>
      <vt:lpstr>Слайд 72</vt:lpstr>
      <vt:lpstr>Лучшая гарантия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Raymen_Wu</dc:creator>
  <cp:lastModifiedBy>Александр</cp:lastModifiedBy>
  <cp:revision>189</cp:revision>
  <cp:lastPrinted>2013-05-14T01:23:33Z</cp:lastPrinted>
  <dcterms:created xsi:type="dcterms:W3CDTF">2011-07-26T02:58:45Z</dcterms:created>
  <dcterms:modified xsi:type="dcterms:W3CDTF">2014-01-29T08:36:37Z</dcterms:modified>
</cp:coreProperties>
</file>